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39"/>
  </p:notesMasterIdLst>
  <p:sldIdLst>
    <p:sldId id="256" r:id="rId3"/>
    <p:sldId id="257" r:id="rId4"/>
    <p:sldId id="258" r:id="rId5"/>
    <p:sldId id="259" r:id="rId6"/>
    <p:sldId id="282" r:id="rId7"/>
    <p:sldId id="283" r:id="rId8"/>
    <p:sldId id="260" r:id="rId9"/>
    <p:sldId id="284" r:id="rId10"/>
    <p:sldId id="266" r:id="rId11"/>
    <p:sldId id="267" r:id="rId12"/>
    <p:sldId id="287" r:id="rId13"/>
    <p:sldId id="288" r:id="rId14"/>
    <p:sldId id="289" r:id="rId15"/>
    <p:sldId id="261" r:id="rId16"/>
    <p:sldId id="262" r:id="rId17"/>
    <p:sldId id="263" r:id="rId18"/>
    <p:sldId id="264" r:id="rId19"/>
    <p:sldId id="265" r:id="rId20"/>
    <p:sldId id="291" r:id="rId21"/>
    <p:sldId id="292" r:id="rId22"/>
    <p:sldId id="293"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94" r:id="rId36"/>
    <p:sldId id="280" r:id="rId37"/>
    <p:sldId id="281" r:id="rId38"/>
  </p:sldIdLst>
  <p:sldSz cx="9144000" cy="5143500" type="screen16x9"/>
  <p:notesSz cx="6858000" cy="9144000"/>
  <p:embeddedFontLst>
    <p:embeddedFont>
      <p:font typeface="Barlow" panose="00000500000000000000" pitchFamily="2" charset="-94"/>
      <p:regular r:id="rId40"/>
      <p:bold r:id="rId41"/>
      <p:italic r:id="rId42"/>
      <p:boldItalic r:id="rId43"/>
    </p:embeddedFont>
    <p:embeddedFont>
      <p:font typeface="Barlow Light" panose="00000400000000000000" pitchFamily="2" charset="-94"/>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italic r:id="rId58"/>
      <p:boldItalic r:id="rId59"/>
    </p:embeddedFont>
    <p:embeddedFont>
      <p:font typeface="Raleway" pitchFamily="2" charset="-94"/>
      <p:regular r:id="rId60"/>
      <p:bold r:id="rId61"/>
      <p:italic r:id="rId62"/>
      <p:boldItalic r:id="rId63"/>
    </p:embeddedFont>
    <p:embeddedFont>
      <p:font typeface="Raleway Medium" pitchFamily="2" charset="-94"/>
      <p:regular r:id="rId64"/>
      <p:bold r:id="rId65"/>
      <p:italic r:id="rId66"/>
      <p:boldItalic r:id="rId67"/>
    </p:embeddedFont>
    <p:embeddedFont>
      <p:font typeface="Raleway SemiBold" pitchFamily="2" charset="-94"/>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CC70AD-D82F-43B1-839D-7DC93C947E90}">
  <a:tblStyle styleId="{C4CC70AD-D82F-43B1-839D-7DC93C947E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05" autoAdjust="0"/>
    <p:restoredTop sz="53481" autoAdjust="0"/>
  </p:normalViewPr>
  <p:slideViewPr>
    <p:cSldViewPr snapToGrid="0">
      <p:cViewPr varScale="1">
        <p:scale>
          <a:sx n="70" d="100"/>
          <a:sy n="70" d="100"/>
        </p:scale>
        <p:origin x="78" y="32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12.fntdata"/><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tandards.ieee.org/products-services/regauth/oui/index.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2334611b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72334611b5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Ev internetiniz için geniş bant internet bağlantısı kullanıyorsanız, internet servis sağlayıcınızdan geniş bant yönlendiricinize kadar olan sinyaller geniş bant sinyalleridir. Ancak, Ethernet Yerel Alan Ağınız (LAN) içinde kullanılan sinyaller temel bant sinyalleridir.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 </a:t>
            </a:r>
            <a:r>
              <a:rPr lang="tr-TR" sz="1450" dirty="0" err="1">
                <a:solidFill>
                  <a:srgbClr val="373A3C"/>
                </a:solidFill>
                <a:highlight>
                  <a:schemeClr val="lt1"/>
                </a:highlight>
              </a:rPr>
              <a:t>broadband</a:t>
            </a:r>
            <a:r>
              <a:rPr lang="tr-TR" sz="1450" dirty="0">
                <a:solidFill>
                  <a:srgbClr val="373A3C"/>
                </a:solidFill>
                <a:highlight>
                  <a:schemeClr val="lt1"/>
                </a:highlight>
              </a:rPr>
              <a:t> internet </a:t>
            </a:r>
            <a:r>
              <a:rPr lang="tr-TR" sz="1450" dirty="0" err="1">
                <a:solidFill>
                  <a:srgbClr val="373A3C"/>
                </a:solidFill>
                <a:highlight>
                  <a:schemeClr val="lt1"/>
                </a:highlight>
              </a:rPr>
              <a:t>connection</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home</a:t>
            </a:r>
            <a:r>
              <a:rPr lang="tr-TR" sz="1450" dirty="0">
                <a:solidFill>
                  <a:srgbClr val="373A3C"/>
                </a:solidFill>
                <a:highlight>
                  <a:schemeClr val="lt1"/>
                </a:highlight>
              </a:rPr>
              <a:t> internet,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internet service </a:t>
            </a:r>
            <a:r>
              <a:rPr lang="tr-TR" sz="1450" dirty="0" err="1">
                <a:solidFill>
                  <a:srgbClr val="373A3C"/>
                </a:solidFill>
                <a:highlight>
                  <a:schemeClr val="lt1"/>
                </a:highlight>
              </a:rPr>
              <a:t>provider</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router</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But,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used</a:t>
            </a:r>
            <a:r>
              <a:rPr lang="tr-TR" sz="1450" dirty="0">
                <a:solidFill>
                  <a:srgbClr val="373A3C"/>
                </a:solidFill>
                <a:highlight>
                  <a:schemeClr val="lt1"/>
                </a:highlight>
              </a:rPr>
              <a:t> inside </a:t>
            </a:r>
            <a:r>
              <a:rPr lang="tr-TR" sz="1450" dirty="0" err="1">
                <a:solidFill>
                  <a:srgbClr val="373A3C"/>
                </a:solidFill>
                <a:highlight>
                  <a:schemeClr val="lt1"/>
                </a:highlight>
              </a:rPr>
              <a:t>your</a:t>
            </a:r>
            <a:r>
              <a:rPr lang="tr-TR" sz="1450" dirty="0">
                <a:solidFill>
                  <a:srgbClr val="373A3C"/>
                </a:solidFill>
                <a:highlight>
                  <a:schemeClr val="lt1"/>
                </a:highlight>
              </a:rPr>
              <a:t> Ethernet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(LAN)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6b419774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106b41977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5a65d3a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85a65d3a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6b4197746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106b4197746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spcBef>
                <a:spcPts val="0"/>
              </a:spcBef>
              <a:spcAft>
                <a:spcPts val="0"/>
              </a:spcAft>
              <a:buClr>
                <a:srgbClr val="373A3C"/>
              </a:buClr>
              <a:buSzPts val="1450"/>
              <a:buChar char="●"/>
            </a:pPr>
            <a:r>
              <a:rPr lang="tr-TR" sz="1450">
                <a:solidFill>
                  <a:srgbClr val="373A3C"/>
                </a:solidFill>
                <a:highlight>
                  <a:schemeClr val="lt1"/>
                </a:highlight>
              </a:rPr>
              <a:t>Ethernet at the Data Link layer is responsible for Ethernet addressing, commonly referred to as hardware addressing or MAC addressing. Ethernet is also responsible for framing packets received from the Network layer and preparing them for transmission on the local network through the Ethernet contention media-access method known as CSMA/CD.</a:t>
            </a:r>
            <a:endParaRPr sz="1450">
              <a:solidFill>
                <a:srgbClr val="373A3C"/>
              </a:solidFill>
              <a:highlight>
                <a:schemeClr val="lt1"/>
              </a:highlight>
            </a:endParaRPr>
          </a:p>
          <a:p>
            <a:pPr marL="0" lvl="0" indent="0" algn="l" rtl="0">
              <a:spcBef>
                <a:spcPts val="0"/>
              </a:spcBef>
              <a:spcAft>
                <a:spcPts val="0"/>
              </a:spcAft>
              <a:buClr>
                <a:schemeClr val="dk1"/>
              </a:buClr>
              <a:buSzPts val="1400"/>
              <a:buFont typeface="Arial"/>
              <a:buNone/>
            </a:pPr>
            <a:endParaRPr sz="145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a:solidFill>
                  <a:srgbClr val="373A3C"/>
                </a:solidFill>
                <a:highlight>
                  <a:schemeClr val="lt1"/>
                </a:highlight>
              </a:rPr>
              <a:t>Ethernet MAC addresses are made up of hexadecimal addresses.</a:t>
            </a:r>
            <a:endParaRPr sz="1450">
              <a:solidFill>
                <a:srgbClr val="373A3C"/>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7f6338176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7f63381764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Çarpışma alanı terimi, paket çarpışmalarının meydana gelebileceği bir ağın bir bölümünü tanımlamak için kullanılır. </a:t>
            </a:r>
            <a:r>
              <a:rPr lang="tr-TR" sz="1450" b="1" dirty="0">
                <a:solidFill>
                  <a:srgbClr val="373A3C"/>
                </a:solidFill>
                <a:highlight>
                  <a:schemeClr val="lt1"/>
                </a:highlight>
              </a:rPr>
              <a:t>Paket çakışmaları</a:t>
            </a:r>
            <a:r>
              <a:rPr lang="tr-TR" sz="1450" dirty="0">
                <a:solidFill>
                  <a:srgbClr val="373A3C"/>
                </a:solidFill>
                <a:highlight>
                  <a:schemeClr val="lt1"/>
                </a:highlight>
              </a:rPr>
              <a:t>, paylaşılan bir ağ segmentindeki </a:t>
            </a:r>
            <a:r>
              <a:rPr lang="tr-TR" sz="1450" b="1" dirty="0">
                <a:solidFill>
                  <a:srgbClr val="373A3C"/>
                </a:solidFill>
                <a:highlight>
                  <a:schemeClr val="lt1"/>
                </a:highlight>
              </a:rPr>
              <a:t>iki cihaz aynı anda paket gönderdiğinde meydana gelir. Çarpışan paketler atılmalı ve tekrar gönderilmelidir, bu da ağ verimliliğini azaltır.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term</a:t>
            </a:r>
            <a:r>
              <a:rPr lang="tr-TR" sz="1450" dirty="0">
                <a:solidFill>
                  <a:srgbClr val="373A3C"/>
                </a:solidFill>
                <a:highlight>
                  <a:schemeClr val="lt1"/>
                </a:highlight>
              </a:rPr>
              <a:t> </a:t>
            </a:r>
            <a:r>
              <a:rPr lang="tr-TR" sz="1450" dirty="0" err="1">
                <a:solidFill>
                  <a:srgbClr val="373A3C"/>
                </a:solidFill>
                <a:highlight>
                  <a:schemeClr val="lt1"/>
                </a:highlight>
              </a:rPr>
              <a:t>collision</a:t>
            </a:r>
            <a:r>
              <a:rPr lang="tr-TR" sz="1450" dirty="0">
                <a:solidFill>
                  <a:srgbClr val="373A3C"/>
                </a:solidFill>
                <a:highlight>
                  <a:schemeClr val="lt1"/>
                </a:highlight>
              </a:rPr>
              <a:t> domain 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describe</a:t>
            </a:r>
            <a:r>
              <a:rPr lang="tr-TR" sz="1450" dirty="0">
                <a:solidFill>
                  <a:srgbClr val="373A3C"/>
                </a:solidFill>
                <a:highlight>
                  <a:schemeClr val="lt1"/>
                </a:highlight>
              </a:rPr>
              <a:t> a </a:t>
            </a:r>
            <a:r>
              <a:rPr lang="tr-TR" sz="1450" dirty="0" err="1">
                <a:solidFill>
                  <a:srgbClr val="373A3C"/>
                </a:solidFill>
                <a:highlight>
                  <a:schemeClr val="lt1"/>
                </a:highlight>
              </a:rPr>
              <a:t>part</a:t>
            </a:r>
            <a:r>
              <a:rPr lang="tr-TR" sz="1450" dirty="0">
                <a:solidFill>
                  <a:srgbClr val="373A3C"/>
                </a:solidFill>
                <a:highlight>
                  <a:schemeClr val="lt1"/>
                </a:highlight>
              </a:rPr>
              <a:t> of a network </a:t>
            </a:r>
            <a:r>
              <a:rPr lang="tr-TR" sz="1450" dirty="0" err="1">
                <a:solidFill>
                  <a:srgbClr val="373A3C"/>
                </a:solidFill>
                <a:highlight>
                  <a:schemeClr val="lt1"/>
                </a:highlight>
              </a:rPr>
              <a:t>where</a:t>
            </a:r>
            <a:r>
              <a:rPr lang="tr-TR" sz="1450" dirty="0">
                <a:solidFill>
                  <a:srgbClr val="373A3C"/>
                </a:solidFill>
                <a:highlight>
                  <a:schemeClr val="lt1"/>
                </a:highlight>
              </a:rPr>
              <a:t> </a:t>
            </a:r>
            <a:r>
              <a:rPr lang="tr-TR" sz="1450" dirty="0" err="1">
                <a:solidFill>
                  <a:srgbClr val="373A3C"/>
                </a:solidFill>
                <a:highlight>
                  <a:schemeClr val="lt1"/>
                </a:highlight>
              </a:rPr>
              <a:t>packet</a:t>
            </a:r>
            <a:r>
              <a:rPr lang="tr-TR" sz="1450" dirty="0">
                <a:solidFill>
                  <a:srgbClr val="373A3C"/>
                </a:solidFill>
                <a:highlight>
                  <a:schemeClr val="lt1"/>
                </a:highlight>
              </a:rPr>
              <a:t> </a:t>
            </a:r>
            <a:r>
              <a:rPr lang="tr-TR" sz="1450" dirty="0" err="1">
                <a:solidFill>
                  <a:srgbClr val="373A3C"/>
                </a:solidFill>
                <a:highlight>
                  <a:schemeClr val="lt1"/>
                </a:highlight>
              </a:rPr>
              <a:t>collisions</a:t>
            </a:r>
            <a:r>
              <a:rPr lang="tr-TR" sz="1450" dirty="0">
                <a:solidFill>
                  <a:srgbClr val="373A3C"/>
                </a:solidFill>
                <a:highlight>
                  <a:schemeClr val="lt1"/>
                </a:highlight>
              </a:rPr>
              <a:t> can </a:t>
            </a:r>
            <a:r>
              <a:rPr lang="tr-TR" sz="1450" dirty="0" err="1">
                <a:solidFill>
                  <a:srgbClr val="373A3C"/>
                </a:solidFill>
                <a:highlight>
                  <a:schemeClr val="lt1"/>
                </a:highlight>
              </a:rPr>
              <a:t>occur</a:t>
            </a:r>
            <a:r>
              <a:rPr lang="tr-TR" sz="1450" dirty="0">
                <a:solidFill>
                  <a:srgbClr val="373A3C"/>
                </a:solidFill>
                <a:highlight>
                  <a:schemeClr val="lt1"/>
                </a:highlight>
              </a:rPr>
              <a:t>. </a:t>
            </a:r>
            <a:r>
              <a:rPr lang="tr-TR" sz="1450" dirty="0" err="1">
                <a:solidFill>
                  <a:srgbClr val="373A3C"/>
                </a:solidFill>
                <a:highlight>
                  <a:schemeClr val="lt1"/>
                </a:highlight>
              </a:rPr>
              <a:t>Packet</a:t>
            </a:r>
            <a:r>
              <a:rPr lang="tr-TR" sz="1450" dirty="0">
                <a:solidFill>
                  <a:srgbClr val="373A3C"/>
                </a:solidFill>
                <a:highlight>
                  <a:schemeClr val="lt1"/>
                </a:highlight>
              </a:rPr>
              <a:t> </a:t>
            </a:r>
            <a:r>
              <a:rPr lang="tr-TR" sz="1450" dirty="0" err="1">
                <a:solidFill>
                  <a:srgbClr val="373A3C"/>
                </a:solidFill>
                <a:highlight>
                  <a:schemeClr val="lt1"/>
                </a:highlight>
              </a:rPr>
              <a:t>collisions</a:t>
            </a:r>
            <a:r>
              <a:rPr lang="tr-TR" sz="1450" dirty="0">
                <a:solidFill>
                  <a:srgbClr val="373A3C"/>
                </a:solidFill>
                <a:highlight>
                  <a:schemeClr val="lt1"/>
                </a:highlight>
              </a:rPr>
              <a:t> </a:t>
            </a:r>
            <a:r>
              <a:rPr lang="tr-TR" sz="1450" dirty="0" err="1">
                <a:solidFill>
                  <a:srgbClr val="373A3C"/>
                </a:solidFill>
                <a:highlight>
                  <a:schemeClr val="lt1"/>
                </a:highlight>
              </a:rPr>
              <a:t>occur</a:t>
            </a:r>
            <a:r>
              <a:rPr lang="tr-TR" sz="1450" dirty="0">
                <a:solidFill>
                  <a:srgbClr val="373A3C"/>
                </a:solidFill>
                <a:highlight>
                  <a:schemeClr val="lt1"/>
                </a:highlight>
              </a:rPr>
              <a:t> </a:t>
            </a:r>
            <a:r>
              <a:rPr lang="tr-TR" sz="1450" dirty="0" err="1">
                <a:solidFill>
                  <a:srgbClr val="373A3C"/>
                </a:solidFill>
                <a:highlight>
                  <a:schemeClr val="lt1"/>
                </a:highlight>
              </a:rPr>
              <a:t>when</a:t>
            </a:r>
            <a:r>
              <a:rPr lang="tr-TR" sz="1450" dirty="0">
                <a:solidFill>
                  <a:srgbClr val="373A3C"/>
                </a:solidFill>
                <a:highlight>
                  <a:schemeClr val="lt1"/>
                </a:highlight>
              </a:rPr>
              <a:t> two </a:t>
            </a:r>
            <a:r>
              <a:rPr lang="tr-TR" sz="1450" dirty="0" err="1">
                <a:solidFill>
                  <a:srgbClr val="373A3C"/>
                </a:solidFill>
                <a:highlight>
                  <a:schemeClr val="lt1"/>
                </a:highlight>
              </a:rPr>
              <a:t>devices</a:t>
            </a:r>
            <a:r>
              <a:rPr lang="tr-TR" sz="1450" dirty="0">
                <a:solidFill>
                  <a:srgbClr val="373A3C"/>
                </a:solidFill>
                <a:highlight>
                  <a:schemeClr val="lt1"/>
                </a:highlight>
              </a:rPr>
              <a:t> on a </a:t>
            </a:r>
            <a:r>
              <a:rPr lang="tr-TR" sz="1450" dirty="0" err="1">
                <a:solidFill>
                  <a:srgbClr val="373A3C"/>
                </a:solidFill>
                <a:highlight>
                  <a:schemeClr val="lt1"/>
                </a:highlight>
              </a:rPr>
              <a:t>shared</a:t>
            </a:r>
            <a:r>
              <a:rPr lang="tr-TR" sz="1450" dirty="0">
                <a:solidFill>
                  <a:srgbClr val="373A3C"/>
                </a:solidFill>
                <a:highlight>
                  <a:schemeClr val="lt1"/>
                </a:highlight>
              </a:rPr>
              <a:t> network segment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packets</a:t>
            </a:r>
            <a:r>
              <a:rPr lang="tr-TR" sz="1450" dirty="0">
                <a:solidFill>
                  <a:srgbClr val="373A3C"/>
                </a:solidFill>
                <a:highlight>
                  <a:schemeClr val="lt1"/>
                </a:highlight>
              </a:rPr>
              <a:t> </a:t>
            </a:r>
            <a:r>
              <a:rPr lang="tr-TR" sz="1450" dirty="0" err="1">
                <a:solidFill>
                  <a:srgbClr val="373A3C"/>
                </a:solidFill>
                <a:highlight>
                  <a:schemeClr val="lt1"/>
                </a:highlight>
              </a:rPr>
              <a:t>simultaneously</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colliding</a:t>
            </a:r>
            <a:r>
              <a:rPr lang="tr-TR" sz="1450" dirty="0">
                <a:solidFill>
                  <a:srgbClr val="373A3C"/>
                </a:solidFill>
                <a:highlight>
                  <a:schemeClr val="lt1"/>
                </a:highlight>
              </a:rPr>
              <a:t> </a:t>
            </a:r>
            <a:r>
              <a:rPr lang="tr-TR" sz="1450" dirty="0" err="1">
                <a:solidFill>
                  <a:srgbClr val="373A3C"/>
                </a:solidFill>
                <a:highlight>
                  <a:schemeClr val="lt1"/>
                </a:highlight>
              </a:rPr>
              <a:t>packets</a:t>
            </a:r>
            <a:r>
              <a:rPr lang="tr-TR" sz="1450" dirty="0">
                <a:solidFill>
                  <a:srgbClr val="373A3C"/>
                </a:solidFill>
                <a:highlight>
                  <a:schemeClr val="lt1"/>
                </a:highlight>
              </a:rPr>
              <a:t> </a:t>
            </a:r>
            <a:r>
              <a:rPr lang="tr-TR" sz="1450" dirty="0" err="1">
                <a:solidFill>
                  <a:srgbClr val="373A3C"/>
                </a:solidFill>
                <a:highlight>
                  <a:schemeClr val="lt1"/>
                </a:highlight>
              </a:rPr>
              <a:t>must</a:t>
            </a:r>
            <a:r>
              <a:rPr lang="tr-TR" sz="1450" dirty="0">
                <a:solidFill>
                  <a:srgbClr val="373A3C"/>
                </a:solidFill>
                <a:highlight>
                  <a:schemeClr val="lt1"/>
                </a:highlight>
              </a:rPr>
              <a:t> be </a:t>
            </a:r>
            <a:r>
              <a:rPr lang="tr-TR" sz="1450" dirty="0" err="1">
                <a:solidFill>
                  <a:srgbClr val="373A3C"/>
                </a:solidFill>
                <a:highlight>
                  <a:schemeClr val="lt1"/>
                </a:highlight>
              </a:rPr>
              <a:t>discarded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sent </a:t>
            </a:r>
            <a:r>
              <a:rPr lang="tr-TR" sz="1450" dirty="0" err="1">
                <a:solidFill>
                  <a:srgbClr val="373A3C"/>
                </a:solidFill>
                <a:highlight>
                  <a:schemeClr val="lt1"/>
                </a:highlight>
              </a:rPr>
              <a:t>again</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reduces</a:t>
            </a:r>
            <a:r>
              <a:rPr lang="tr-TR" sz="1450" dirty="0">
                <a:solidFill>
                  <a:srgbClr val="373A3C"/>
                </a:solidFill>
                <a:highlight>
                  <a:schemeClr val="lt1"/>
                </a:highlight>
              </a:rPr>
              <a:t> network </a:t>
            </a:r>
            <a:r>
              <a:rPr lang="tr-TR" sz="1450" dirty="0" err="1">
                <a:solidFill>
                  <a:srgbClr val="373A3C"/>
                </a:solidFill>
                <a:highlight>
                  <a:schemeClr val="lt1"/>
                </a:highlight>
              </a:rPr>
              <a:t>efficiency</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7f6338176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7f63381764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b="1" dirty="0" err="1">
                <a:solidFill>
                  <a:srgbClr val="373A3C"/>
                </a:solidFill>
                <a:highlight>
                  <a:schemeClr val="lt1"/>
                </a:highlight>
              </a:rPr>
              <a:t>Hub'a</a:t>
            </a:r>
            <a:r>
              <a:rPr lang="tr-TR" sz="1450" b="1" dirty="0">
                <a:solidFill>
                  <a:srgbClr val="373A3C"/>
                </a:solidFill>
                <a:highlight>
                  <a:schemeClr val="lt1"/>
                </a:highlight>
              </a:rPr>
              <a:t> bağlı tüm cihazlar aynı çarpışma etki alanında </a:t>
            </a:r>
            <a:r>
              <a:rPr lang="tr-TR" sz="1450" dirty="0">
                <a:solidFill>
                  <a:srgbClr val="373A3C"/>
                </a:solidFill>
                <a:highlight>
                  <a:schemeClr val="lt1"/>
                </a:highlight>
              </a:rPr>
              <a:t>olduğundan, çarpışmalar genellikle bir </a:t>
            </a:r>
            <a:r>
              <a:rPr lang="tr-TR" sz="1450" dirty="0" err="1">
                <a:solidFill>
                  <a:srgbClr val="373A3C"/>
                </a:solidFill>
                <a:highlight>
                  <a:schemeClr val="lt1"/>
                </a:highlight>
              </a:rPr>
              <a:t>hub</a:t>
            </a:r>
            <a:r>
              <a:rPr lang="tr-TR" sz="1450" dirty="0">
                <a:solidFill>
                  <a:srgbClr val="373A3C"/>
                </a:solidFill>
                <a:highlight>
                  <a:schemeClr val="lt1"/>
                </a:highlight>
              </a:rPr>
              <a:t> ortamında meydana gelir.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Aynı anda yalnızca bir cihaz iletim yapabilir ve </a:t>
            </a:r>
            <a:r>
              <a:rPr lang="tr-TR" sz="1450" dirty="0" err="1">
                <a:solidFill>
                  <a:srgbClr val="373A3C"/>
                </a:solidFill>
                <a:highlight>
                  <a:schemeClr val="lt1"/>
                </a:highlight>
              </a:rPr>
              <a:t>hub'a</a:t>
            </a:r>
            <a:r>
              <a:rPr lang="tr-TR" sz="1450" dirty="0">
                <a:solidFill>
                  <a:srgbClr val="373A3C"/>
                </a:solidFill>
                <a:highlight>
                  <a:schemeClr val="lt1"/>
                </a:highlight>
              </a:rPr>
              <a:t> bağlı diğer tüm cihazların çarpışmaları önlemek için ağı dinlemesi gerekir. Toplam ağ bant genişliği tüm cihazlar arasında paylaşılır. </a:t>
            </a:r>
            <a:r>
              <a:rPr lang="tr-TR" sz="1450" b="1" dirty="0" err="1">
                <a:solidFill>
                  <a:srgbClr val="373A3C"/>
                </a:solidFill>
                <a:highlight>
                  <a:schemeClr val="lt1"/>
                </a:highlight>
              </a:rPr>
              <a:t>Hub'ların</a:t>
            </a:r>
            <a:r>
              <a:rPr lang="tr-TR" sz="1450" b="1" dirty="0">
                <a:solidFill>
                  <a:srgbClr val="373A3C"/>
                </a:solidFill>
                <a:highlight>
                  <a:schemeClr val="lt1"/>
                </a:highlight>
              </a:rPr>
              <a:t> aksine, bir köprü, anahtar veya yönlendirici üzerindeki her bağlantı noktası ayrı bir çarpışma etki alanındadır</a:t>
            </a:r>
            <a:r>
              <a:rPr lang="tr-TR" sz="1450" dirty="0">
                <a:solidFill>
                  <a:srgbClr val="373A3C"/>
                </a:solidFill>
                <a:highlight>
                  <a:schemeClr val="lt1"/>
                </a:highlight>
              </a:rPr>
              <a:t>. Bu, çarpışma olasılığını ortadan kaldırır ve cihazların, maksimum veri kapasitesini etkin bir şekilde iki katına çıkaran tam çift yönlü iletişim modunu kullanmasını sağlar.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Collisions</a:t>
            </a:r>
            <a:r>
              <a:rPr lang="tr-TR" sz="1450" dirty="0">
                <a:solidFill>
                  <a:srgbClr val="373A3C"/>
                </a:solidFill>
                <a:highlight>
                  <a:schemeClr val="lt1"/>
                </a:highlight>
              </a:rPr>
              <a:t> </a:t>
            </a:r>
            <a:r>
              <a:rPr lang="tr-TR" sz="1450" dirty="0" err="1">
                <a:solidFill>
                  <a:srgbClr val="373A3C"/>
                </a:solidFill>
                <a:highlight>
                  <a:schemeClr val="lt1"/>
                </a:highlight>
              </a:rPr>
              <a:t>occur</a:t>
            </a:r>
            <a:r>
              <a:rPr lang="tr-TR" sz="1450" dirty="0">
                <a:solidFill>
                  <a:srgbClr val="373A3C"/>
                </a:solidFill>
                <a:highlight>
                  <a:schemeClr val="lt1"/>
                </a:highlight>
              </a:rPr>
              <a:t> </a:t>
            </a:r>
            <a:r>
              <a:rPr lang="tr-TR" sz="1450" dirty="0" err="1">
                <a:solidFill>
                  <a:srgbClr val="373A3C"/>
                </a:solidFill>
                <a:highlight>
                  <a:schemeClr val="lt1"/>
                </a:highlight>
              </a:rPr>
              <a:t>often</a:t>
            </a:r>
            <a:r>
              <a:rPr lang="tr-TR" sz="1450" dirty="0">
                <a:solidFill>
                  <a:srgbClr val="373A3C"/>
                </a:solidFill>
                <a:highlight>
                  <a:schemeClr val="lt1"/>
                </a:highlight>
              </a:rPr>
              <a:t> in a </a:t>
            </a:r>
            <a:r>
              <a:rPr lang="tr-TR" sz="1450" dirty="0" err="1">
                <a:solidFill>
                  <a:srgbClr val="373A3C"/>
                </a:solidFill>
                <a:highlight>
                  <a:schemeClr val="lt1"/>
                </a:highlight>
              </a:rPr>
              <a:t>hub</a:t>
            </a:r>
            <a:r>
              <a:rPr lang="tr-TR" sz="1450" dirty="0">
                <a:solidFill>
                  <a:srgbClr val="373A3C"/>
                </a:solidFill>
                <a:highlight>
                  <a:schemeClr val="lt1"/>
                </a:highlight>
              </a:rPr>
              <a:t> </a:t>
            </a:r>
            <a:r>
              <a:rPr lang="tr-TR" sz="1450" dirty="0" err="1">
                <a:solidFill>
                  <a:srgbClr val="373A3C"/>
                </a:solidFill>
                <a:highlight>
                  <a:schemeClr val="lt1"/>
                </a:highlight>
              </a:rPr>
              <a:t>environment</a:t>
            </a:r>
            <a:r>
              <a:rPr lang="tr-TR" sz="1450" dirty="0">
                <a:solidFill>
                  <a:srgbClr val="373A3C"/>
                </a:solidFill>
                <a:highlight>
                  <a:schemeClr val="lt1"/>
                </a:highlight>
              </a:rPr>
              <a:t> </a:t>
            </a:r>
            <a:r>
              <a:rPr lang="tr-TR" sz="1450" dirty="0" err="1">
                <a:solidFill>
                  <a:srgbClr val="373A3C"/>
                </a:solidFill>
                <a:highlight>
                  <a:schemeClr val="lt1"/>
                </a:highlight>
              </a:rPr>
              <a:t>because</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connected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hub</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collision</a:t>
            </a:r>
            <a:r>
              <a:rPr lang="tr-TR" sz="1450" dirty="0">
                <a:solidFill>
                  <a:srgbClr val="373A3C"/>
                </a:solidFill>
                <a:highlight>
                  <a:schemeClr val="lt1"/>
                </a:highlight>
              </a:rPr>
              <a:t> domain. </a:t>
            </a:r>
            <a:r>
              <a:rPr lang="tr-TR" sz="1450" dirty="0" err="1">
                <a:solidFill>
                  <a:srgbClr val="373A3C"/>
                </a:solidFill>
                <a:highlight>
                  <a:schemeClr val="lt1"/>
                </a:highlight>
              </a:rPr>
              <a:t>Only</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device</a:t>
            </a:r>
            <a:r>
              <a:rPr lang="tr-TR" sz="1450" dirty="0">
                <a:solidFill>
                  <a:srgbClr val="373A3C"/>
                </a:solidFill>
                <a:highlight>
                  <a:schemeClr val="lt1"/>
                </a:highlight>
              </a:rPr>
              <a:t> </a:t>
            </a:r>
            <a:r>
              <a:rPr lang="tr-TR" sz="1450" dirty="0" err="1">
                <a:solidFill>
                  <a:srgbClr val="373A3C"/>
                </a:solidFill>
                <a:highlight>
                  <a:schemeClr val="lt1"/>
                </a:highlight>
              </a:rPr>
              <a:t>may</a:t>
            </a:r>
            <a:r>
              <a:rPr lang="tr-TR" sz="1450" dirty="0">
                <a:solidFill>
                  <a:srgbClr val="373A3C"/>
                </a:solidFill>
                <a:highlight>
                  <a:schemeClr val="lt1"/>
                </a:highlight>
              </a:rPr>
              <a:t> transmit at time,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connected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hub</a:t>
            </a:r>
            <a:r>
              <a:rPr lang="tr-TR" sz="1450" dirty="0">
                <a:solidFill>
                  <a:srgbClr val="373A3C"/>
                </a:solidFill>
                <a:highlight>
                  <a:schemeClr val="lt1"/>
                </a:highlight>
              </a:rPr>
              <a:t> </a:t>
            </a:r>
            <a:r>
              <a:rPr lang="tr-TR" sz="1450" dirty="0" err="1">
                <a:solidFill>
                  <a:srgbClr val="373A3C"/>
                </a:solidFill>
                <a:highlight>
                  <a:schemeClr val="lt1"/>
                </a:highlight>
              </a:rPr>
              <a:t>must</a:t>
            </a:r>
            <a:r>
              <a:rPr lang="tr-TR" sz="1450" dirty="0">
                <a:solidFill>
                  <a:srgbClr val="373A3C"/>
                </a:solidFill>
                <a:highlight>
                  <a:schemeClr val="lt1"/>
                </a:highlight>
              </a:rPr>
              <a:t> listen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network in </a:t>
            </a:r>
            <a:r>
              <a:rPr lang="tr-TR" sz="1450" dirty="0" err="1">
                <a:solidFill>
                  <a:srgbClr val="373A3C"/>
                </a:solidFill>
                <a:highlight>
                  <a:schemeClr val="lt1"/>
                </a:highlight>
              </a:rPr>
              <a:t>order</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avoid</a:t>
            </a:r>
            <a:r>
              <a:rPr lang="tr-TR" sz="1450" dirty="0">
                <a:solidFill>
                  <a:srgbClr val="373A3C"/>
                </a:solidFill>
                <a:highlight>
                  <a:schemeClr val="lt1"/>
                </a:highlight>
              </a:rPr>
              <a:t> </a:t>
            </a:r>
            <a:r>
              <a:rPr lang="tr-TR" sz="1450" dirty="0" err="1">
                <a:solidFill>
                  <a:srgbClr val="373A3C"/>
                </a:solidFill>
                <a:highlight>
                  <a:schemeClr val="lt1"/>
                </a:highlight>
              </a:rPr>
              <a:t>collisions</a:t>
            </a:r>
            <a:r>
              <a:rPr lang="tr-TR" sz="1450" dirty="0">
                <a:solidFill>
                  <a:srgbClr val="373A3C"/>
                </a:solidFill>
                <a:highlight>
                  <a:schemeClr val="lt1"/>
                </a:highlight>
              </a:rPr>
              <a:t>. Total network </a:t>
            </a:r>
            <a:r>
              <a:rPr lang="tr-TR" sz="1450" dirty="0" err="1">
                <a:solidFill>
                  <a:srgbClr val="373A3C"/>
                </a:solidFill>
                <a:highlight>
                  <a:schemeClr val="lt1"/>
                </a:highlight>
              </a:rPr>
              <a:t>bandwidth</a:t>
            </a:r>
            <a:r>
              <a:rPr lang="tr-TR" sz="1450" dirty="0">
                <a:solidFill>
                  <a:srgbClr val="373A3C"/>
                </a:solidFill>
                <a:highlight>
                  <a:schemeClr val="lt1"/>
                </a:highlight>
              </a:rPr>
              <a:t> is </a:t>
            </a:r>
            <a:r>
              <a:rPr lang="tr-TR" sz="1450" dirty="0" err="1">
                <a:solidFill>
                  <a:srgbClr val="373A3C"/>
                </a:solidFill>
                <a:highlight>
                  <a:schemeClr val="lt1"/>
                </a:highlight>
              </a:rPr>
              <a:t>shared</a:t>
            </a:r>
            <a:r>
              <a:rPr lang="tr-TR" sz="1450" dirty="0">
                <a:solidFill>
                  <a:srgbClr val="373A3C"/>
                </a:solidFill>
                <a:highlight>
                  <a:schemeClr val="lt1"/>
                </a:highlight>
              </a:rPr>
              <a:t> </a:t>
            </a:r>
            <a:r>
              <a:rPr lang="tr-TR" sz="1450" dirty="0" err="1">
                <a:solidFill>
                  <a:srgbClr val="373A3C"/>
                </a:solidFill>
                <a:highlight>
                  <a:schemeClr val="lt1"/>
                </a:highlight>
              </a:rPr>
              <a:t>among</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In</a:t>
            </a:r>
            <a:r>
              <a:rPr lang="tr-TR" sz="1450" dirty="0">
                <a:solidFill>
                  <a:srgbClr val="373A3C"/>
                </a:solidFill>
                <a:highlight>
                  <a:schemeClr val="lt1"/>
                </a:highlight>
              </a:rPr>
              <a:t> </a:t>
            </a:r>
            <a:r>
              <a:rPr lang="tr-TR" sz="1450" dirty="0" err="1">
                <a:solidFill>
                  <a:srgbClr val="373A3C"/>
                </a:solidFill>
                <a:highlight>
                  <a:schemeClr val="lt1"/>
                </a:highlight>
              </a:rPr>
              <a:t>contrast</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hubs</a:t>
            </a:r>
            <a:r>
              <a:rPr lang="tr-TR" sz="1450" dirty="0">
                <a:solidFill>
                  <a:srgbClr val="373A3C"/>
                </a:solidFill>
                <a:highlight>
                  <a:schemeClr val="lt1"/>
                </a:highlight>
              </a:rPr>
              <a:t>, </a:t>
            </a:r>
            <a:r>
              <a:rPr lang="tr-TR" sz="1450" dirty="0" err="1">
                <a:solidFill>
                  <a:srgbClr val="373A3C"/>
                </a:solidFill>
                <a:highlight>
                  <a:schemeClr val="lt1"/>
                </a:highlight>
              </a:rPr>
              <a:t>every</a:t>
            </a:r>
            <a:r>
              <a:rPr lang="tr-TR" sz="1450" dirty="0">
                <a:solidFill>
                  <a:srgbClr val="373A3C"/>
                </a:solidFill>
                <a:highlight>
                  <a:schemeClr val="lt1"/>
                </a:highlight>
              </a:rPr>
              <a:t> port on a </a:t>
            </a:r>
            <a:r>
              <a:rPr lang="tr-TR" sz="1450" dirty="0" err="1">
                <a:solidFill>
                  <a:srgbClr val="373A3C"/>
                </a:solidFill>
                <a:highlight>
                  <a:schemeClr val="lt1"/>
                </a:highlight>
              </a:rPr>
              <a:t>bridge</a:t>
            </a:r>
            <a:r>
              <a:rPr lang="tr-TR" sz="1450" dirty="0">
                <a:solidFill>
                  <a:srgbClr val="373A3C"/>
                </a:solidFill>
                <a:highlight>
                  <a:schemeClr val="lt1"/>
                </a:highlight>
              </a:rPr>
              <a:t>, </a:t>
            </a:r>
            <a:r>
              <a:rPr lang="tr-TR" sz="1450" dirty="0" err="1">
                <a:solidFill>
                  <a:srgbClr val="373A3C"/>
                </a:solidFill>
                <a:highlight>
                  <a:schemeClr val="lt1"/>
                </a:highlight>
              </a:rPr>
              <a:t>switch</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 </a:t>
            </a:r>
            <a:r>
              <a:rPr lang="tr-TR" sz="1450" dirty="0" err="1">
                <a:solidFill>
                  <a:srgbClr val="373A3C"/>
                </a:solidFill>
                <a:highlight>
                  <a:schemeClr val="lt1"/>
                </a:highlight>
              </a:rPr>
              <a:t>router</a:t>
            </a:r>
            <a:r>
              <a:rPr lang="tr-TR" sz="1450" dirty="0">
                <a:solidFill>
                  <a:srgbClr val="373A3C"/>
                </a:solidFill>
                <a:highlight>
                  <a:schemeClr val="lt1"/>
                </a:highlight>
              </a:rPr>
              <a:t> is in a </a:t>
            </a:r>
            <a:r>
              <a:rPr lang="tr-TR" sz="1450" dirty="0" err="1">
                <a:solidFill>
                  <a:srgbClr val="373A3C"/>
                </a:solidFill>
                <a:highlight>
                  <a:schemeClr val="lt1"/>
                </a:highlight>
              </a:rPr>
              <a:t>separate</a:t>
            </a:r>
            <a:r>
              <a:rPr lang="tr-TR" sz="1450" dirty="0">
                <a:solidFill>
                  <a:srgbClr val="373A3C"/>
                </a:solidFill>
                <a:highlight>
                  <a:schemeClr val="lt1"/>
                </a:highlight>
              </a:rPr>
              <a:t> </a:t>
            </a:r>
            <a:r>
              <a:rPr lang="tr-TR" sz="1450" dirty="0" err="1">
                <a:solidFill>
                  <a:srgbClr val="373A3C"/>
                </a:solidFill>
                <a:highlight>
                  <a:schemeClr val="lt1"/>
                </a:highlight>
              </a:rPr>
              <a:t>collision</a:t>
            </a:r>
            <a:r>
              <a:rPr lang="tr-TR" sz="1450" dirty="0">
                <a:solidFill>
                  <a:srgbClr val="373A3C"/>
                </a:solidFill>
                <a:highlight>
                  <a:schemeClr val="lt1"/>
                </a:highlight>
              </a:rPr>
              <a:t> domain.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eliminates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possibility</a:t>
            </a:r>
            <a:r>
              <a:rPr lang="tr-TR" sz="1450" dirty="0">
                <a:solidFill>
                  <a:srgbClr val="373A3C"/>
                </a:solidFill>
                <a:highlight>
                  <a:schemeClr val="lt1"/>
                </a:highlight>
              </a:rPr>
              <a:t> of </a:t>
            </a:r>
            <a:r>
              <a:rPr lang="tr-TR" sz="1450" dirty="0" err="1">
                <a:solidFill>
                  <a:srgbClr val="373A3C"/>
                </a:solidFill>
                <a:highlight>
                  <a:schemeClr val="lt1"/>
                </a:highlight>
              </a:rPr>
              <a:t>collisions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enables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full-duplex</a:t>
            </a:r>
            <a:r>
              <a:rPr lang="tr-TR" sz="1450" dirty="0">
                <a:solidFill>
                  <a:srgbClr val="373A3C"/>
                </a:solidFill>
                <a:highlight>
                  <a:schemeClr val="lt1"/>
                </a:highlight>
              </a:rPr>
              <a:t> </a:t>
            </a:r>
            <a:r>
              <a:rPr lang="tr-TR" sz="1450" dirty="0" err="1">
                <a:solidFill>
                  <a:srgbClr val="373A3C"/>
                </a:solidFill>
                <a:highlight>
                  <a:schemeClr val="lt1"/>
                </a:highlight>
              </a:rPr>
              <a:t>mode</a:t>
            </a:r>
            <a:r>
              <a:rPr lang="tr-TR" sz="1450" dirty="0">
                <a:solidFill>
                  <a:srgbClr val="373A3C"/>
                </a:solidFill>
                <a:highlight>
                  <a:schemeClr val="lt1"/>
                </a:highlight>
              </a:rPr>
              <a:t> of </a:t>
            </a:r>
            <a:r>
              <a:rPr lang="tr-TR" sz="1450" dirty="0" err="1">
                <a:solidFill>
                  <a:srgbClr val="373A3C"/>
                </a:solidFill>
                <a:highlight>
                  <a:schemeClr val="lt1"/>
                </a:highlight>
              </a:rPr>
              <a:t>communication</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effectively</a:t>
            </a:r>
            <a:r>
              <a:rPr lang="tr-TR" sz="1450" dirty="0">
                <a:solidFill>
                  <a:srgbClr val="373A3C"/>
                </a:solidFill>
                <a:highlight>
                  <a:schemeClr val="lt1"/>
                </a:highlight>
              </a:rPr>
              <a:t> </a:t>
            </a:r>
            <a:r>
              <a:rPr lang="tr-TR" sz="1450" dirty="0" err="1">
                <a:solidFill>
                  <a:srgbClr val="373A3C"/>
                </a:solidFill>
                <a:highlight>
                  <a:schemeClr val="lt1"/>
                </a:highlight>
              </a:rPr>
              <a:t>doubles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maximum</a:t>
            </a:r>
            <a:r>
              <a:rPr lang="tr-TR" sz="1450" dirty="0">
                <a:solidFill>
                  <a:srgbClr val="373A3C"/>
                </a:solidFill>
                <a:highlight>
                  <a:schemeClr val="lt1"/>
                </a:highlight>
              </a:rPr>
              <a:t> data </a:t>
            </a:r>
            <a:r>
              <a:rPr lang="tr-TR" sz="1450" dirty="0" err="1">
                <a:solidFill>
                  <a:srgbClr val="373A3C"/>
                </a:solidFill>
                <a:highlight>
                  <a:schemeClr val="lt1"/>
                </a:highlight>
              </a:rPr>
              <a:t>capacity</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f6338176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7f63381764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Ağdaki herkese bilgi vermek istiyor mesela</a:t>
            </a:r>
          </a:p>
          <a:p>
            <a:pPr marL="136525" lvl="0" indent="0" algn="l" rtl="0">
              <a:lnSpc>
                <a:spcPct val="100000"/>
              </a:lnSpc>
              <a:spcBef>
                <a:spcPts val="0"/>
              </a:spcBef>
              <a:spcAft>
                <a:spcPts val="0"/>
              </a:spcAft>
              <a:buClr>
                <a:srgbClr val="373A3C"/>
              </a:buClr>
              <a:buSzPts val="1450"/>
              <a:buNone/>
            </a:pPr>
            <a:r>
              <a:rPr lang="tr-TR" sz="1450" dirty="0" err="1">
                <a:solidFill>
                  <a:srgbClr val="373A3C"/>
                </a:solidFill>
                <a:highlight>
                  <a:schemeClr val="lt1"/>
                </a:highlight>
              </a:rPr>
              <a:t>Switxler</a:t>
            </a:r>
            <a:r>
              <a:rPr lang="tr-TR" sz="1450" dirty="0">
                <a:solidFill>
                  <a:srgbClr val="373A3C"/>
                </a:solidFill>
                <a:highlight>
                  <a:schemeClr val="lt1"/>
                </a:highlight>
              </a:rPr>
              <a:t> yayınlar </a:t>
            </a:r>
            <a:r>
              <a:rPr lang="tr-TR" sz="1450" dirty="0" err="1">
                <a:solidFill>
                  <a:srgbClr val="373A3C"/>
                </a:solidFill>
                <a:highlight>
                  <a:schemeClr val="lt1"/>
                </a:highlight>
              </a:rPr>
              <a:t>rooterlar</a:t>
            </a:r>
            <a:r>
              <a:rPr lang="tr-TR" sz="1450" dirty="0">
                <a:solidFill>
                  <a:srgbClr val="373A3C"/>
                </a:solidFill>
                <a:highlight>
                  <a:schemeClr val="lt1"/>
                </a:highlight>
              </a:rPr>
              <a:t> yayınlamaz</a:t>
            </a:r>
          </a:p>
          <a:p>
            <a:pPr marL="136525" lvl="0" indent="0" algn="l" rtl="0">
              <a:lnSpc>
                <a:spcPct val="100000"/>
              </a:lnSpc>
              <a:spcBef>
                <a:spcPts val="0"/>
              </a:spcBef>
              <a:spcAft>
                <a:spcPts val="0"/>
              </a:spcAft>
              <a:buClr>
                <a:srgbClr val="373A3C"/>
              </a:buClr>
              <a:buSzPts val="1450"/>
              <a:buNone/>
            </a:pPr>
            <a:endParaRPr lang="tr-TR" sz="1450" dirty="0">
              <a:solidFill>
                <a:srgbClr val="373A3C"/>
              </a:solidFill>
              <a:highlight>
                <a:schemeClr val="lt1"/>
              </a:highlight>
            </a:endParaRP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Yayın etki alanı, birbirinden yayın trafiği alan ağ cihazları topluluğudur.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Yayın alanında bulunan tüm cihazların buna dikkat etmesi gerekir. Bu, ağda yaygın olarak LAN tıkanıklığı olarak adlandırılan ve o ağda bulunan kullanıcıların bant genişliğini etkileyen çok fazla tıkanıklık yaratır.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A </a:t>
            </a:r>
            <a:r>
              <a:rPr lang="tr-TR" sz="1450" dirty="0" err="1">
                <a:solidFill>
                  <a:srgbClr val="373A3C"/>
                </a:solidFill>
                <a:highlight>
                  <a:schemeClr val="lt1"/>
                </a:highlight>
              </a:rPr>
              <a:t>broadcast</a:t>
            </a:r>
            <a:r>
              <a:rPr lang="tr-TR" sz="1450" dirty="0">
                <a:solidFill>
                  <a:srgbClr val="373A3C"/>
                </a:solidFill>
                <a:highlight>
                  <a:schemeClr val="lt1"/>
                </a:highlight>
              </a:rPr>
              <a:t> domain is a </a:t>
            </a:r>
            <a:r>
              <a:rPr lang="tr-TR" sz="1450" dirty="0" err="1">
                <a:solidFill>
                  <a:srgbClr val="373A3C"/>
                </a:solidFill>
                <a:highlight>
                  <a:schemeClr val="lt1"/>
                </a:highlight>
              </a:rPr>
              <a:t>collection</a:t>
            </a:r>
            <a:r>
              <a:rPr lang="tr-TR" sz="1450" dirty="0">
                <a:solidFill>
                  <a:srgbClr val="373A3C"/>
                </a:solidFill>
                <a:highlight>
                  <a:schemeClr val="lt1"/>
                </a:highlight>
              </a:rPr>
              <a:t> of network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r>
            <a:r>
              <a:rPr lang="tr-TR" sz="1450" dirty="0" err="1">
                <a:solidFill>
                  <a:srgbClr val="373A3C"/>
                </a:solidFill>
                <a:highlight>
                  <a:schemeClr val="lt1"/>
                </a:highlight>
              </a:rPr>
              <a:t>broadcast</a:t>
            </a:r>
            <a:r>
              <a:rPr lang="tr-TR" sz="1450" dirty="0">
                <a:solidFill>
                  <a:srgbClr val="373A3C"/>
                </a:solidFill>
                <a:highlight>
                  <a:schemeClr val="lt1"/>
                </a:highlight>
              </a:rPr>
              <a:t> </a:t>
            </a:r>
            <a:r>
              <a:rPr lang="tr-TR" sz="1450" dirty="0" err="1">
                <a:solidFill>
                  <a:srgbClr val="373A3C"/>
                </a:solidFill>
                <a:highlight>
                  <a:schemeClr val="lt1"/>
                </a:highlight>
              </a:rPr>
              <a:t>traffic</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present</a:t>
            </a:r>
            <a:r>
              <a:rPr lang="tr-TR" sz="1450" dirty="0">
                <a:solidFill>
                  <a:srgbClr val="373A3C"/>
                </a:solidFill>
                <a:highlight>
                  <a:schemeClr val="lt1"/>
                </a:highlight>
              </a:rPr>
              <a:t> in </a:t>
            </a:r>
            <a:r>
              <a:rPr lang="tr-TR" sz="1450" dirty="0" err="1">
                <a:solidFill>
                  <a:srgbClr val="373A3C"/>
                </a:solidFill>
                <a:highlight>
                  <a:schemeClr val="lt1"/>
                </a:highlight>
              </a:rPr>
              <a:t>broadcast</a:t>
            </a:r>
            <a:r>
              <a:rPr lang="tr-TR" sz="1450" dirty="0">
                <a:solidFill>
                  <a:srgbClr val="373A3C"/>
                </a:solidFill>
                <a:highlight>
                  <a:schemeClr val="lt1"/>
                </a:highlight>
              </a:rPr>
              <a:t> domain </a:t>
            </a:r>
            <a:r>
              <a:rPr lang="tr-TR" sz="1450" dirty="0" err="1">
                <a:solidFill>
                  <a:srgbClr val="373A3C"/>
                </a:solidFill>
                <a:highlight>
                  <a:schemeClr val="lt1"/>
                </a:highlight>
              </a:rPr>
              <a:t>have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pay </a:t>
            </a:r>
            <a:r>
              <a:rPr lang="tr-TR" sz="1450" dirty="0" err="1">
                <a:solidFill>
                  <a:srgbClr val="373A3C"/>
                </a:solidFill>
                <a:highlight>
                  <a:schemeClr val="lt1"/>
                </a:highlight>
              </a:rPr>
              <a:t>attention</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it.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creates</a:t>
            </a:r>
            <a:r>
              <a:rPr lang="tr-TR" sz="1450" dirty="0">
                <a:solidFill>
                  <a:srgbClr val="373A3C"/>
                </a:solidFill>
                <a:highlight>
                  <a:schemeClr val="lt1"/>
                </a:highlight>
              </a:rPr>
              <a:t> a lot of </a:t>
            </a:r>
            <a:r>
              <a:rPr lang="tr-TR" sz="1450" dirty="0" err="1">
                <a:solidFill>
                  <a:srgbClr val="373A3C"/>
                </a:solidFill>
                <a:highlight>
                  <a:schemeClr val="lt1"/>
                </a:highlight>
              </a:rPr>
              <a:t>congestion</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commonly</a:t>
            </a:r>
            <a:r>
              <a:rPr lang="tr-TR" sz="1450" dirty="0">
                <a:solidFill>
                  <a:srgbClr val="373A3C"/>
                </a:solidFill>
                <a:highlight>
                  <a:schemeClr val="lt1"/>
                </a:highlight>
              </a:rPr>
              <a:t> </a:t>
            </a:r>
            <a:r>
              <a:rPr lang="tr-TR" sz="1450" dirty="0" err="1">
                <a:solidFill>
                  <a:srgbClr val="373A3C"/>
                </a:solidFill>
                <a:highlight>
                  <a:schemeClr val="lt1"/>
                </a:highlight>
              </a:rPr>
              <a:t>called</a:t>
            </a:r>
            <a:r>
              <a:rPr lang="tr-TR" sz="1450" dirty="0">
                <a:solidFill>
                  <a:srgbClr val="373A3C"/>
                </a:solidFill>
                <a:highlight>
                  <a:schemeClr val="lt1"/>
                </a:highlight>
              </a:rPr>
              <a:t> LAN </a:t>
            </a:r>
            <a:r>
              <a:rPr lang="tr-TR" sz="1450" dirty="0" err="1">
                <a:solidFill>
                  <a:srgbClr val="373A3C"/>
                </a:solidFill>
                <a:highlight>
                  <a:schemeClr val="lt1"/>
                </a:highlight>
              </a:rPr>
              <a:t>congestion</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affects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 </a:t>
            </a:r>
            <a:r>
              <a:rPr lang="tr-TR" sz="1450" dirty="0" err="1">
                <a:solidFill>
                  <a:srgbClr val="373A3C"/>
                </a:solidFill>
                <a:highlight>
                  <a:schemeClr val="lt1"/>
                </a:highlight>
              </a:rPr>
              <a:t>present</a:t>
            </a:r>
            <a:r>
              <a:rPr lang="tr-TR" sz="1450" dirty="0">
                <a:solidFill>
                  <a:srgbClr val="373A3C"/>
                </a:solidFill>
                <a:highlight>
                  <a:schemeClr val="lt1"/>
                </a:highlight>
              </a:rPr>
              <a:t> in </a:t>
            </a:r>
            <a:r>
              <a:rPr lang="tr-TR" sz="1450" dirty="0" err="1">
                <a:solidFill>
                  <a:srgbClr val="373A3C"/>
                </a:solidFill>
                <a:highlight>
                  <a:schemeClr val="lt1"/>
                </a:highlight>
              </a:rPr>
              <a:t>that</a:t>
            </a:r>
            <a:r>
              <a:rPr lang="tr-TR" sz="1450" dirty="0">
                <a:solidFill>
                  <a:srgbClr val="373A3C"/>
                </a:solidFill>
                <a:highlight>
                  <a:schemeClr val="lt1"/>
                </a:highlight>
              </a:rPr>
              <a:t> network.</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f6338176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7f63381764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Bundan, daha fazla çakışma alanı ve daha fazla yayın alanı sayısı, ağın tüm kullanıcılarına daha iyi bant genişliği sağlayan daha verimli olduğunu fark </a:t>
            </a:r>
            <a:r>
              <a:rPr lang="tr-TR" sz="1450" dirty="0" err="1">
                <a:solidFill>
                  <a:srgbClr val="373A3C"/>
                </a:solidFill>
                <a:highlight>
                  <a:schemeClr val="lt1"/>
                </a:highlight>
              </a:rPr>
              <a:t>edebiliriz.Bir</a:t>
            </a:r>
            <a:r>
              <a:rPr lang="tr-TR" sz="1450" dirty="0">
                <a:solidFill>
                  <a:srgbClr val="373A3C"/>
                </a:solidFill>
                <a:highlight>
                  <a:schemeClr val="lt1"/>
                </a:highlight>
              </a:rPr>
              <a:t> yönlendirici kullanarak büyük bir yayın etki alanını daha küçük olanlara bölebilirsiniz. </a:t>
            </a:r>
            <a:r>
              <a:rPr lang="tr-TR" sz="1450" dirty="0" err="1">
                <a:solidFill>
                  <a:srgbClr val="373A3C"/>
                </a:solidFill>
                <a:highlight>
                  <a:schemeClr val="lt1"/>
                </a:highlight>
              </a:rPr>
              <a:t>Router'ın</a:t>
            </a:r>
            <a:r>
              <a:rPr lang="tr-TR" sz="1450" dirty="0">
                <a:solidFill>
                  <a:srgbClr val="373A3C"/>
                </a:solidFill>
                <a:highlight>
                  <a:schemeClr val="lt1"/>
                </a:highlight>
              </a:rPr>
              <a:t> ne olduğundan ve ne yaptığından Network </a:t>
            </a:r>
            <a:r>
              <a:rPr lang="tr-TR" sz="1450" dirty="0" err="1">
                <a:solidFill>
                  <a:srgbClr val="373A3C"/>
                </a:solidFill>
                <a:highlight>
                  <a:schemeClr val="lt1"/>
                </a:highlight>
              </a:rPr>
              <a:t>Devices</a:t>
            </a:r>
            <a:r>
              <a:rPr lang="tr-TR" sz="1450" dirty="0">
                <a:solidFill>
                  <a:srgbClr val="373A3C"/>
                </a:solidFill>
                <a:highlight>
                  <a:schemeClr val="lt1"/>
                </a:highlight>
              </a:rPr>
              <a:t> dersinde bahsedeceğiz.</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can realize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number</a:t>
            </a:r>
            <a:r>
              <a:rPr lang="tr-TR" sz="1450" dirty="0">
                <a:solidFill>
                  <a:srgbClr val="373A3C"/>
                </a:solidFill>
                <a:highlight>
                  <a:schemeClr val="lt1"/>
                </a:highlight>
              </a:rPr>
              <a:t> of </a:t>
            </a:r>
            <a:r>
              <a:rPr lang="tr-TR" sz="1450" dirty="0" err="1">
                <a:solidFill>
                  <a:srgbClr val="373A3C"/>
                </a:solidFill>
                <a:highlight>
                  <a:schemeClr val="lt1"/>
                </a:highlight>
              </a:rPr>
              <a:t>collision</a:t>
            </a:r>
            <a:r>
              <a:rPr lang="tr-TR" sz="1450" dirty="0">
                <a:solidFill>
                  <a:srgbClr val="373A3C"/>
                </a:solidFill>
                <a:highlight>
                  <a:schemeClr val="lt1"/>
                </a:highlight>
              </a:rPr>
              <a:t> </a:t>
            </a:r>
            <a:r>
              <a:rPr lang="tr-TR" sz="1450" dirty="0" err="1">
                <a:solidFill>
                  <a:srgbClr val="373A3C"/>
                </a:solidFill>
                <a:highlight>
                  <a:schemeClr val="lt1"/>
                </a:highlight>
              </a:rPr>
              <a:t>domains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number</a:t>
            </a:r>
            <a:r>
              <a:rPr lang="tr-TR" sz="1450" dirty="0">
                <a:solidFill>
                  <a:srgbClr val="373A3C"/>
                </a:solidFill>
                <a:highlight>
                  <a:schemeClr val="lt1"/>
                </a:highlight>
              </a:rPr>
              <a:t> of </a:t>
            </a:r>
            <a:r>
              <a:rPr lang="tr-TR" sz="1450" dirty="0" err="1">
                <a:solidFill>
                  <a:srgbClr val="373A3C"/>
                </a:solidFill>
                <a:highlight>
                  <a:schemeClr val="lt1"/>
                </a:highlight>
              </a:rPr>
              <a:t>broadcast</a:t>
            </a:r>
            <a:r>
              <a:rPr lang="tr-TR" sz="1450" dirty="0">
                <a:solidFill>
                  <a:srgbClr val="373A3C"/>
                </a:solidFill>
                <a:highlight>
                  <a:schemeClr val="lt1"/>
                </a:highlight>
              </a:rPr>
              <a:t> </a:t>
            </a:r>
            <a:r>
              <a:rPr lang="tr-TR" sz="1450" dirty="0" err="1">
                <a:solidFill>
                  <a:srgbClr val="373A3C"/>
                </a:solidFill>
                <a:highlight>
                  <a:schemeClr val="lt1"/>
                </a:highlight>
              </a:rPr>
              <a:t>domains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efficient</a:t>
            </a:r>
            <a:r>
              <a:rPr lang="tr-TR" sz="1450" dirty="0">
                <a:solidFill>
                  <a:srgbClr val="373A3C"/>
                </a:solidFill>
                <a:highlight>
                  <a:schemeClr val="lt1"/>
                </a:highlight>
              </a:rPr>
              <a:t> is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providing</a:t>
            </a:r>
            <a:r>
              <a:rPr lang="tr-TR" sz="1450" dirty="0">
                <a:solidFill>
                  <a:srgbClr val="373A3C"/>
                </a:solidFill>
                <a:highlight>
                  <a:schemeClr val="lt1"/>
                </a:highlight>
              </a:rPr>
              <a:t> </a:t>
            </a:r>
            <a:r>
              <a:rPr lang="tr-TR" sz="1450" dirty="0" err="1">
                <a:solidFill>
                  <a:srgbClr val="373A3C"/>
                </a:solidFill>
                <a:highlight>
                  <a:schemeClr val="lt1"/>
                </a:highlight>
              </a:rPr>
              <a:t>better</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dirty="0" err="1">
                <a:solidFill>
                  <a:srgbClr val="373A3C"/>
                </a:solidFill>
                <a:highlight>
                  <a:schemeClr val="lt1"/>
                </a:highlight>
              </a:rPr>
              <a:t>You</a:t>
            </a:r>
            <a:r>
              <a:rPr lang="tr-TR" sz="1450" dirty="0">
                <a:solidFill>
                  <a:srgbClr val="373A3C"/>
                </a:solidFill>
                <a:highlight>
                  <a:schemeClr val="lt1"/>
                </a:highlight>
              </a:rPr>
              <a:t> can </a:t>
            </a:r>
            <a:r>
              <a:rPr lang="tr-TR" sz="1450" dirty="0" err="1">
                <a:solidFill>
                  <a:srgbClr val="373A3C"/>
                </a:solidFill>
                <a:highlight>
                  <a:schemeClr val="lt1"/>
                </a:highlight>
              </a:rPr>
              <a:t>divide</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big</a:t>
            </a:r>
            <a:r>
              <a:rPr lang="tr-TR" sz="1450" dirty="0">
                <a:solidFill>
                  <a:srgbClr val="373A3C"/>
                </a:solidFill>
                <a:highlight>
                  <a:schemeClr val="lt1"/>
                </a:highlight>
              </a:rPr>
              <a:t> </a:t>
            </a:r>
            <a:r>
              <a:rPr lang="tr-TR" sz="1450" dirty="0" err="1">
                <a:solidFill>
                  <a:srgbClr val="373A3C"/>
                </a:solidFill>
                <a:highlight>
                  <a:schemeClr val="lt1"/>
                </a:highlight>
              </a:rPr>
              <a:t>broadcast</a:t>
            </a:r>
            <a:r>
              <a:rPr lang="tr-TR" sz="1450" dirty="0">
                <a:solidFill>
                  <a:srgbClr val="373A3C"/>
                </a:solidFill>
                <a:highlight>
                  <a:schemeClr val="lt1"/>
                </a:highlight>
              </a:rPr>
              <a:t> domain </a:t>
            </a:r>
            <a:r>
              <a:rPr lang="tr-TR" sz="1450" dirty="0" err="1">
                <a:solidFill>
                  <a:srgbClr val="373A3C"/>
                </a:solidFill>
                <a:highlight>
                  <a:schemeClr val="lt1"/>
                </a:highlight>
              </a:rPr>
              <a:t>into</a:t>
            </a:r>
            <a:r>
              <a:rPr lang="tr-TR" sz="1450" dirty="0">
                <a:solidFill>
                  <a:srgbClr val="373A3C"/>
                </a:solidFill>
                <a:highlight>
                  <a:schemeClr val="lt1"/>
                </a:highlight>
              </a:rPr>
              <a:t> </a:t>
            </a:r>
            <a:r>
              <a:rPr lang="tr-TR" sz="1450" dirty="0" err="1">
                <a:solidFill>
                  <a:srgbClr val="373A3C"/>
                </a:solidFill>
                <a:highlight>
                  <a:schemeClr val="lt1"/>
                </a:highlight>
              </a:rPr>
              <a:t>smaller</a:t>
            </a:r>
            <a:r>
              <a:rPr lang="tr-TR" sz="1450" dirty="0">
                <a:solidFill>
                  <a:srgbClr val="373A3C"/>
                </a:solidFill>
                <a:highlight>
                  <a:schemeClr val="lt1"/>
                </a:highlight>
              </a:rPr>
              <a:t> </a:t>
            </a:r>
            <a:r>
              <a:rPr lang="tr-TR" sz="1450" dirty="0" err="1">
                <a:solidFill>
                  <a:srgbClr val="373A3C"/>
                </a:solidFill>
                <a:highlight>
                  <a:schemeClr val="lt1"/>
                </a:highlight>
              </a:rPr>
              <a:t>ones</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 </a:t>
            </a:r>
            <a:r>
              <a:rPr lang="tr-TR" sz="1450" dirty="0" err="1">
                <a:solidFill>
                  <a:srgbClr val="373A3C"/>
                </a:solidFill>
                <a:highlight>
                  <a:schemeClr val="lt1"/>
                </a:highlight>
              </a:rPr>
              <a:t>router</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will</a:t>
            </a:r>
            <a:r>
              <a:rPr lang="tr-TR" sz="1450" dirty="0">
                <a:solidFill>
                  <a:srgbClr val="373A3C"/>
                </a:solidFill>
                <a:highlight>
                  <a:schemeClr val="lt1"/>
                </a:highlight>
              </a:rPr>
              <a:t> talk </a:t>
            </a:r>
            <a:r>
              <a:rPr lang="tr-TR" sz="1450" dirty="0" err="1">
                <a:solidFill>
                  <a:srgbClr val="373A3C"/>
                </a:solidFill>
                <a:highlight>
                  <a:schemeClr val="lt1"/>
                </a:highlight>
              </a:rPr>
              <a:t>about</a:t>
            </a:r>
            <a:r>
              <a:rPr lang="tr-TR" sz="1450" dirty="0">
                <a:solidFill>
                  <a:srgbClr val="373A3C"/>
                </a:solidFill>
                <a:highlight>
                  <a:schemeClr val="lt1"/>
                </a:highlight>
              </a:rPr>
              <a:t> </a:t>
            </a:r>
            <a:r>
              <a:rPr lang="tr-TR" sz="1450" dirty="0" err="1">
                <a:solidFill>
                  <a:srgbClr val="373A3C"/>
                </a:solidFill>
                <a:highlight>
                  <a:schemeClr val="lt1"/>
                </a:highlight>
              </a:rPr>
              <a:t>what</a:t>
            </a:r>
            <a:r>
              <a:rPr lang="tr-TR" sz="1450" dirty="0">
                <a:solidFill>
                  <a:srgbClr val="373A3C"/>
                </a:solidFill>
                <a:highlight>
                  <a:schemeClr val="lt1"/>
                </a:highlight>
              </a:rPr>
              <a:t> a </a:t>
            </a:r>
            <a:r>
              <a:rPr lang="tr-TR" sz="1450" dirty="0" err="1">
                <a:solidFill>
                  <a:srgbClr val="373A3C"/>
                </a:solidFill>
                <a:highlight>
                  <a:schemeClr val="lt1"/>
                </a:highlight>
              </a:rPr>
              <a:t>router</a:t>
            </a:r>
            <a:r>
              <a:rPr lang="tr-TR" sz="1450" dirty="0">
                <a:solidFill>
                  <a:srgbClr val="373A3C"/>
                </a:solidFill>
                <a:highlight>
                  <a:schemeClr val="lt1"/>
                </a:highlight>
              </a:rPr>
              <a:t> is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what</a:t>
            </a:r>
            <a:r>
              <a:rPr lang="tr-TR" sz="1450" dirty="0">
                <a:solidFill>
                  <a:srgbClr val="373A3C"/>
                </a:solidFill>
                <a:highlight>
                  <a:schemeClr val="lt1"/>
                </a:highlight>
              </a:rPr>
              <a:t> it </a:t>
            </a:r>
            <a:r>
              <a:rPr lang="tr-TR" sz="1450" dirty="0" err="1">
                <a:solidFill>
                  <a:srgbClr val="373A3C"/>
                </a:solidFill>
                <a:highlight>
                  <a:schemeClr val="lt1"/>
                </a:highlight>
              </a:rPr>
              <a:t>does</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lesson</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f6338176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7f63381764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Daha önce de söylediğimiz gibi, bir </a:t>
            </a:r>
            <a:r>
              <a:rPr lang="tr-TR" sz="1450" dirty="0" err="1">
                <a:solidFill>
                  <a:srgbClr val="373A3C"/>
                </a:solidFill>
                <a:highlight>
                  <a:schemeClr val="lt1"/>
                </a:highlight>
              </a:rPr>
              <a:t>hub'a</a:t>
            </a:r>
            <a:r>
              <a:rPr lang="tr-TR" sz="1450" dirty="0">
                <a:solidFill>
                  <a:srgbClr val="373A3C"/>
                </a:solidFill>
                <a:highlight>
                  <a:schemeClr val="lt1"/>
                </a:highlight>
              </a:rPr>
              <a:t> bağlı olan her şey tek bir çarpışma alanıdır.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Bu çarpışmalar nedeniyle </a:t>
            </a:r>
            <a:r>
              <a:rPr lang="tr-TR" sz="1450" b="1" dirty="0">
                <a:solidFill>
                  <a:srgbClr val="373A3C"/>
                </a:solidFill>
                <a:highlight>
                  <a:schemeClr val="lt1"/>
                </a:highlight>
              </a:rPr>
              <a:t>yarı dubleks </a:t>
            </a:r>
            <a:r>
              <a:rPr lang="tr-TR" sz="1450" dirty="0">
                <a:solidFill>
                  <a:srgbClr val="373A3C"/>
                </a:solidFill>
                <a:highlight>
                  <a:schemeClr val="lt1"/>
                </a:highlight>
              </a:rPr>
              <a:t>kullanmak zorundayız. </a:t>
            </a:r>
            <a:r>
              <a:rPr lang="tr-TR" sz="1450" b="1" dirty="0">
                <a:solidFill>
                  <a:srgbClr val="373A3C"/>
                </a:solidFill>
                <a:highlight>
                  <a:schemeClr val="lt1"/>
                </a:highlight>
              </a:rPr>
              <a:t>Aynı anda gönderip iletemeyiz</a:t>
            </a:r>
            <a:r>
              <a:rPr lang="tr-TR" sz="1450" dirty="0">
                <a:solidFill>
                  <a:srgbClr val="373A3C"/>
                </a:solidFill>
                <a:highlight>
                  <a:schemeClr val="lt1"/>
                </a:highlight>
              </a:rPr>
              <a:t>.</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CSMA/CD, çarpışmaları tespit etmek ve çerçeveleri yeniden iletmek için kullanılan protokoldür.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CSMA/CD basit bir protokoldür. Ağdaki tüm bilgisayarlar, birinin iletim yapıp yapmadığını görmek için dinler.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Bir şey göndermek istediğimizde ve kimse iletmediğinde, bir çerçeve iletebiliriz. Bu yarı dubleks; aynı anda hem gönderip hem alamayız.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İki bilgisayar iletebileceklerine karar verdiğinde, yine de bir çarpışma yaşarız.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CSMA/CD ayrıca bir çerçeveyi nasıl yeniden iletebileceğimizi de açıklar.</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CSMA/CD, bilgisayarlarımız tarafından yapılır ancak </a:t>
            </a:r>
            <a:r>
              <a:rPr lang="tr-TR" sz="1450" dirty="0" err="1">
                <a:solidFill>
                  <a:srgbClr val="373A3C"/>
                </a:solidFill>
                <a:highlight>
                  <a:schemeClr val="lt1"/>
                </a:highlight>
              </a:rPr>
              <a:t>hub</a:t>
            </a:r>
            <a:r>
              <a:rPr lang="tr-TR" sz="1450" dirty="0">
                <a:solidFill>
                  <a:srgbClr val="373A3C"/>
                </a:solidFill>
                <a:highlight>
                  <a:schemeClr val="lt1"/>
                </a:highlight>
              </a:rPr>
              <a:t> tarafından yapılmaz; bu sadece aptal bir fiziksel tekrarlayıcı.</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Bir ana bilgisayar ağ üzerinden iletim yapmak istediğinde, önce kabloda </a:t>
            </a:r>
            <a:r>
              <a:rPr lang="tr-TR" sz="1450" b="1" dirty="0">
                <a:solidFill>
                  <a:srgbClr val="373A3C"/>
                </a:solidFill>
                <a:highlight>
                  <a:schemeClr val="lt1"/>
                </a:highlight>
              </a:rPr>
              <a:t>dijital bir sinyalin olup olmadığını kontrol eder.</a:t>
            </a:r>
            <a:r>
              <a:rPr lang="tr-TR" sz="1450" dirty="0">
                <a:solidFill>
                  <a:srgbClr val="373A3C"/>
                </a:solidFill>
                <a:highlight>
                  <a:schemeClr val="lt1"/>
                </a:highlight>
              </a:rPr>
              <a:t> Her şey açıksa, yani başka bir ana bilgisayar iletim yapmıyorsa, ana bilgisayar iletimine devam edecektir. Ama orada bitmiyor. Gönderen ana bilgisayar, başka hiçbir ana bilgisayarın iletime başlamadığından emin olmak için kabloyu sürekli olarak izler. Ana bilgisayar kablo üzerinde başka bir sinyal algılarsa, segmentteki tüm ana bilgisayarların veri göndermeyi durdurmasına neden olan genişletilmiş bir sıkışma sinyali gönderir (meşgul sinyalini düşünün).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Ana bilgisayarlar, yeniden iletmeyi denemeden önce bir süre bekleyerek bu sıkışma sinyaline yanıt verir.</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Sıkışan cihazların her iki tarafında geri sayım yapan saatlerle temsil edilen geri çekilme algoritmaları, çarpışan istasyonların ne zaman yeniden iletebileceğini belirler. 15 denemeden sonra çarpışmalar devam ederse, iletmeye çalışan ana bilgisayarlar zaman aşımına uğrayacaktır.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As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said</a:t>
            </a:r>
            <a:r>
              <a:rPr lang="tr-TR" sz="1450" dirty="0">
                <a:solidFill>
                  <a:srgbClr val="373A3C"/>
                </a:solidFill>
                <a:highlight>
                  <a:schemeClr val="lt1"/>
                </a:highlight>
              </a:rPr>
              <a:t> </a:t>
            </a:r>
            <a:r>
              <a:rPr lang="tr-TR" sz="1450" dirty="0" err="1">
                <a:solidFill>
                  <a:srgbClr val="373A3C"/>
                </a:solidFill>
                <a:highlight>
                  <a:schemeClr val="lt1"/>
                </a:highlight>
              </a:rPr>
              <a:t>earlier</a:t>
            </a:r>
            <a:r>
              <a:rPr lang="tr-TR" sz="1450" dirty="0">
                <a:solidFill>
                  <a:srgbClr val="373A3C"/>
                </a:solidFill>
                <a:highlight>
                  <a:schemeClr val="lt1"/>
                </a:highlight>
              </a:rPr>
              <a:t>, </a:t>
            </a:r>
            <a:r>
              <a:rPr lang="tr-TR" sz="1450" dirty="0" err="1">
                <a:solidFill>
                  <a:srgbClr val="373A3C"/>
                </a:solidFill>
                <a:highlight>
                  <a:schemeClr val="lt1"/>
                </a:highlight>
              </a:rPr>
              <a:t>everything</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is </a:t>
            </a:r>
            <a:r>
              <a:rPr lang="tr-TR" sz="1450" dirty="0" err="1">
                <a:solidFill>
                  <a:srgbClr val="373A3C"/>
                </a:solidFill>
                <a:highlight>
                  <a:schemeClr val="lt1"/>
                </a:highlight>
              </a:rPr>
              <a:t>connected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 </a:t>
            </a:r>
            <a:r>
              <a:rPr lang="tr-TR" sz="1450" dirty="0" err="1">
                <a:solidFill>
                  <a:srgbClr val="373A3C"/>
                </a:solidFill>
                <a:highlight>
                  <a:schemeClr val="lt1"/>
                </a:highlight>
              </a:rPr>
              <a:t>hub</a:t>
            </a:r>
            <a:r>
              <a:rPr lang="tr-TR" sz="1450" dirty="0">
                <a:solidFill>
                  <a:srgbClr val="373A3C"/>
                </a:solidFill>
                <a:highlight>
                  <a:schemeClr val="lt1"/>
                </a:highlight>
              </a:rPr>
              <a:t> is a </a:t>
            </a:r>
            <a:r>
              <a:rPr lang="tr-TR" sz="1450" dirty="0" err="1">
                <a:solidFill>
                  <a:srgbClr val="373A3C"/>
                </a:solidFill>
                <a:highlight>
                  <a:schemeClr val="lt1"/>
                </a:highlight>
              </a:rPr>
              <a:t>single</a:t>
            </a:r>
            <a:r>
              <a:rPr lang="tr-TR" sz="1450" dirty="0">
                <a:solidFill>
                  <a:srgbClr val="373A3C"/>
                </a:solidFill>
                <a:highlight>
                  <a:schemeClr val="lt1"/>
                </a:highlight>
              </a:rPr>
              <a:t> </a:t>
            </a:r>
            <a:r>
              <a:rPr lang="tr-TR" sz="1450" dirty="0" err="1">
                <a:solidFill>
                  <a:srgbClr val="373A3C"/>
                </a:solidFill>
                <a:highlight>
                  <a:schemeClr val="lt1"/>
                </a:highlight>
              </a:rPr>
              <a:t>collision</a:t>
            </a:r>
            <a:r>
              <a:rPr lang="tr-TR" sz="1450" dirty="0">
                <a:solidFill>
                  <a:srgbClr val="373A3C"/>
                </a:solidFill>
                <a:highlight>
                  <a:schemeClr val="lt1"/>
                </a:highlight>
              </a:rPr>
              <a:t> domain. </a:t>
            </a:r>
            <a:r>
              <a:rPr lang="tr-TR" sz="1450" dirty="0" err="1">
                <a:solidFill>
                  <a:srgbClr val="373A3C"/>
                </a:solidFill>
                <a:highlight>
                  <a:schemeClr val="lt1"/>
                </a:highlight>
              </a:rPr>
              <a:t>Because</a:t>
            </a:r>
            <a:r>
              <a:rPr lang="tr-TR" sz="1450" dirty="0">
                <a:solidFill>
                  <a:srgbClr val="373A3C"/>
                </a:solidFill>
                <a:highlight>
                  <a:schemeClr val="lt1"/>
                </a:highlight>
              </a:rPr>
              <a:t> of </a:t>
            </a:r>
            <a:r>
              <a:rPr lang="tr-TR" sz="1450" dirty="0" err="1">
                <a:solidFill>
                  <a:srgbClr val="373A3C"/>
                </a:solidFill>
                <a:highlight>
                  <a:schemeClr val="lt1"/>
                </a:highlight>
              </a:rPr>
              <a:t>these</a:t>
            </a:r>
            <a:r>
              <a:rPr lang="tr-TR" sz="1450" dirty="0">
                <a:solidFill>
                  <a:srgbClr val="373A3C"/>
                </a:solidFill>
                <a:highlight>
                  <a:schemeClr val="lt1"/>
                </a:highlight>
              </a:rPr>
              <a:t> </a:t>
            </a:r>
            <a:r>
              <a:rPr lang="tr-TR" sz="1450" dirty="0" err="1">
                <a:solidFill>
                  <a:srgbClr val="373A3C"/>
                </a:solidFill>
                <a:highlight>
                  <a:schemeClr val="lt1"/>
                </a:highlight>
              </a:rPr>
              <a:t>collisions</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have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a:t>
            </a:r>
            <a:r>
              <a:rPr lang="tr-TR" sz="1450" dirty="0" err="1">
                <a:solidFill>
                  <a:srgbClr val="373A3C"/>
                </a:solidFill>
                <a:highlight>
                  <a:schemeClr val="lt1"/>
                </a:highlight>
              </a:rPr>
              <a:t>half</a:t>
            </a:r>
            <a:r>
              <a:rPr lang="tr-TR" sz="1450" dirty="0">
                <a:solidFill>
                  <a:srgbClr val="373A3C"/>
                </a:solidFill>
                <a:highlight>
                  <a:schemeClr val="lt1"/>
                </a:highlight>
              </a:rPr>
              <a:t> </a:t>
            </a:r>
            <a:r>
              <a:rPr lang="tr-TR" sz="1450" dirty="0" err="1">
                <a:solidFill>
                  <a:srgbClr val="373A3C"/>
                </a:solidFill>
                <a:highlight>
                  <a:schemeClr val="lt1"/>
                </a:highlight>
              </a:rPr>
              <a:t>duplex</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can’t</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transmit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time. CSMA/CD 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protocol</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detect</a:t>
            </a:r>
            <a:r>
              <a:rPr lang="tr-TR" sz="1450" dirty="0">
                <a:solidFill>
                  <a:srgbClr val="373A3C"/>
                </a:solidFill>
                <a:highlight>
                  <a:schemeClr val="lt1"/>
                </a:highlight>
              </a:rPr>
              <a:t> </a:t>
            </a:r>
            <a:r>
              <a:rPr lang="tr-TR" sz="1450" dirty="0" err="1">
                <a:solidFill>
                  <a:srgbClr val="373A3C"/>
                </a:solidFill>
                <a:highlight>
                  <a:schemeClr val="lt1"/>
                </a:highlight>
              </a:rPr>
              <a:t>collisions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re-transmit </a:t>
            </a:r>
            <a:r>
              <a:rPr lang="tr-TR" sz="1450" dirty="0" err="1">
                <a:solidFill>
                  <a:srgbClr val="373A3C"/>
                </a:solidFill>
                <a:highlight>
                  <a:schemeClr val="lt1"/>
                </a:highlight>
              </a:rPr>
              <a:t>frames</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CSMA/CD is a </a:t>
            </a:r>
            <a:r>
              <a:rPr lang="tr-TR" sz="1450" dirty="0" err="1">
                <a:solidFill>
                  <a:srgbClr val="373A3C"/>
                </a:solidFill>
                <a:highlight>
                  <a:schemeClr val="lt1"/>
                </a:highlight>
              </a:rPr>
              <a:t>simple</a:t>
            </a:r>
            <a:r>
              <a:rPr lang="tr-TR" sz="1450" dirty="0">
                <a:solidFill>
                  <a:srgbClr val="373A3C"/>
                </a:solidFill>
                <a:highlight>
                  <a:schemeClr val="lt1"/>
                </a:highlight>
              </a:rPr>
              <a:t> </a:t>
            </a:r>
            <a:r>
              <a:rPr lang="tr-TR" sz="1450" dirty="0" err="1">
                <a:solidFill>
                  <a:srgbClr val="373A3C"/>
                </a:solidFill>
                <a:highlight>
                  <a:schemeClr val="lt1"/>
                </a:highlight>
              </a:rPr>
              <a:t>protocol</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computers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will</a:t>
            </a:r>
            <a:r>
              <a:rPr lang="tr-TR" sz="1450" dirty="0">
                <a:solidFill>
                  <a:srgbClr val="373A3C"/>
                </a:solidFill>
                <a:highlight>
                  <a:schemeClr val="lt1"/>
                </a:highlight>
              </a:rPr>
              <a:t> listen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see</a:t>
            </a:r>
            <a:r>
              <a:rPr lang="tr-TR" sz="1450" dirty="0">
                <a:solidFill>
                  <a:srgbClr val="373A3C"/>
                </a:solidFill>
                <a:highlight>
                  <a:schemeClr val="lt1"/>
                </a:highlight>
              </a:rPr>
              <a:t> </a:t>
            </a: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someone</a:t>
            </a:r>
            <a:r>
              <a:rPr lang="tr-TR" sz="1450" dirty="0">
                <a:solidFill>
                  <a:srgbClr val="373A3C"/>
                </a:solidFill>
                <a:highlight>
                  <a:schemeClr val="lt1"/>
                </a:highlight>
              </a:rPr>
              <a:t> is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When</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want</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something</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nobody</a:t>
            </a:r>
            <a:r>
              <a:rPr lang="tr-TR" sz="1450" dirty="0">
                <a:solidFill>
                  <a:srgbClr val="373A3C"/>
                </a:solidFill>
                <a:highlight>
                  <a:schemeClr val="lt1"/>
                </a:highlight>
              </a:rPr>
              <a:t> is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can transmit a </a:t>
            </a:r>
            <a:r>
              <a:rPr lang="tr-TR" sz="1450" dirty="0" err="1">
                <a:solidFill>
                  <a:srgbClr val="373A3C"/>
                </a:solidFill>
                <a:highlight>
                  <a:schemeClr val="lt1"/>
                </a:highlight>
              </a:rPr>
              <a:t>frame</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is </a:t>
            </a:r>
            <a:r>
              <a:rPr lang="tr-TR" sz="1450" dirty="0" err="1">
                <a:solidFill>
                  <a:srgbClr val="373A3C"/>
                </a:solidFill>
                <a:highlight>
                  <a:schemeClr val="lt1"/>
                </a:highlight>
              </a:rPr>
              <a:t>half</a:t>
            </a:r>
            <a:r>
              <a:rPr lang="tr-TR" sz="1450" dirty="0">
                <a:solidFill>
                  <a:srgbClr val="373A3C"/>
                </a:solidFill>
                <a:highlight>
                  <a:schemeClr val="lt1"/>
                </a:highlight>
              </a:rPr>
              <a:t> </a:t>
            </a:r>
            <a:r>
              <a:rPr lang="tr-TR" sz="1450" dirty="0" err="1">
                <a:solidFill>
                  <a:srgbClr val="373A3C"/>
                </a:solidFill>
                <a:highlight>
                  <a:schemeClr val="lt1"/>
                </a:highlight>
              </a:rPr>
              <a:t>duplex</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can’t</a:t>
            </a:r>
            <a:r>
              <a:rPr lang="tr-TR" sz="1450" dirty="0">
                <a:solidFill>
                  <a:srgbClr val="373A3C"/>
                </a:solidFill>
                <a:highlight>
                  <a:schemeClr val="lt1"/>
                </a:highlight>
              </a:rPr>
              <a:t> transmit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time. </a:t>
            </a:r>
            <a:r>
              <a:rPr lang="tr-TR" sz="1450" dirty="0" err="1">
                <a:solidFill>
                  <a:srgbClr val="373A3C"/>
                </a:solidFill>
                <a:highlight>
                  <a:schemeClr val="lt1"/>
                </a:highlight>
              </a:rPr>
              <a:t>When</a:t>
            </a:r>
            <a:r>
              <a:rPr lang="tr-TR" sz="1450" dirty="0">
                <a:solidFill>
                  <a:srgbClr val="373A3C"/>
                </a:solidFill>
                <a:highlight>
                  <a:schemeClr val="lt1"/>
                </a:highlight>
              </a:rPr>
              <a:t> two </a:t>
            </a:r>
            <a:r>
              <a:rPr lang="tr-TR" sz="1450" dirty="0" err="1">
                <a:solidFill>
                  <a:srgbClr val="373A3C"/>
                </a:solidFill>
                <a:highlight>
                  <a:schemeClr val="lt1"/>
                </a:highlight>
              </a:rPr>
              <a:t>computers</a:t>
            </a:r>
            <a:r>
              <a:rPr lang="tr-TR" sz="1450" dirty="0">
                <a:solidFill>
                  <a:srgbClr val="373A3C"/>
                </a:solidFill>
                <a:highlight>
                  <a:schemeClr val="lt1"/>
                </a:highlight>
              </a:rPr>
              <a:t> </a:t>
            </a:r>
            <a:r>
              <a:rPr lang="tr-TR" sz="1450" dirty="0" err="1">
                <a:solidFill>
                  <a:srgbClr val="373A3C"/>
                </a:solidFill>
                <a:highlight>
                  <a:schemeClr val="lt1"/>
                </a:highlight>
              </a:rPr>
              <a:t>decide</a:t>
            </a:r>
            <a:r>
              <a:rPr lang="tr-TR" sz="1450" dirty="0">
                <a:solidFill>
                  <a:srgbClr val="373A3C"/>
                </a:solidFill>
                <a:highlight>
                  <a:schemeClr val="lt1"/>
                </a:highlight>
              </a:rPr>
              <a:t> they can transmit,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still</a:t>
            </a:r>
            <a:r>
              <a:rPr lang="tr-TR" sz="1450" dirty="0">
                <a:solidFill>
                  <a:srgbClr val="373A3C"/>
                </a:solidFill>
                <a:highlight>
                  <a:schemeClr val="lt1"/>
                </a:highlight>
              </a:rPr>
              <a:t> </a:t>
            </a:r>
            <a:r>
              <a:rPr lang="tr-TR" sz="1450" dirty="0" err="1">
                <a:solidFill>
                  <a:srgbClr val="373A3C"/>
                </a:solidFill>
                <a:highlight>
                  <a:schemeClr val="lt1"/>
                </a:highlight>
              </a:rPr>
              <a:t>get</a:t>
            </a:r>
            <a:r>
              <a:rPr lang="tr-TR" sz="1450" dirty="0">
                <a:solidFill>
                  <a:srgbClr val="373A3C"/>
                </a:solidFill>
                <a:highlight>
                  <a:schemeClr val="lt1"/>
                </a:highlight>
              </a:rPr>
              <a:t> a </a:t>
            </a:r>
            <a:r>
              <a:rPr lang="tr-TR" sz="1450" dirty="0" err="1">
                <a:solidFill>
                  <a:srgbClr val="373A3C"/>
                </a:solidFill>
                <a:highlight>
                  <a:schemeClr val="lt1"/>
                </a:highlight>
              </a:rPr>
              <a:t>collision</a:t>
            </a:r>
            <a:r>
              <a:rPr lang="tr-TR" sz="1450" dirty="0">
                <a:solidFill>
                  <a:srgbClr val="373A3C"/>
                </a:solidFill>
                <a:highlight>
                  <a:schemeClr val="lt1"/>
                </a:highlight>
              </a:rPr>
              <a:t>. CSMA/CD </a:t>
            </a:r>
            <a:r>
              <a:rPr lang="tr-TR" sz="1450" dirty="0" err="1">
                <a:solidFill>
                  <a:srgbClr val="373A3C"/>
                </a:solidFill>
                <a:highlight>
                  <a:schemeClr val="lt1"/>
                </a:highlight>
              </a:rPr>
              <a:t>also</a:t>
            </a:r>
            <a:r>
              <a:rPr lang="tr-TR" sz="1450" dirty="0">
                <a:solidFill>
                  <a:srgbClr val="373A3C"/>
                </a:solidFill>
                <a:highlight>
                  <a:schemeClr val="lt1"/>
                </a:highlight>
              </a:rPr>
              <a:t> </a:t>
            </a:r>
            <a:r>
              <a:rPr lang="tr-TR" sz="1450" dirty="0" err="1">
                <a:solidFill>
                  <a:srgbClr val="373A3C"/>
                </a:solidFill>
                <a:highlight>
                  <a:schemeClr val="lt1"/>
                </a:highlight>
              </a:rPr>
              <a:t>describes</a:t>
            </a:r>
            <a:r>
              <a:rPr lang="tr-TR" sz="1450" dirty="0">
                <a:solidFill>
                  <a:srgbClr val="373A3C"/>
                </a:solidFill>
                <a:highlight>
                  <a:schemeClr val="lt1"/>
                </a:highlight>
              </a:rPr>
              <a:t> how </a:t>
            </a:r>
            <a:r>
              <a:rPr lang="tr-TR" sz="1450" dirty="0" err="1">
                <a:solidFill>
                  <a:srgbClr val="373A3C"/>
                </a:solidFill>
                <a:highlight>
                  <a:schemeClr val="lt1"/>
                </a:highlight>
              </a:rPr>
              <a:t>we</a:t>
            </a:r>
            <a:r>
              <a:rPr lang="tr-TR" sz="1450" dirty="0">
                <a:solidFill>
                  <a:srgbClr val="373A3C"/>
                </a:solidFill>
                <a:highlight>
                  <a:schemeClr val="lt1"/>
                </a:highlight>
              </a:rPr>
              <a:t> can re-transmit a </a:t>
            </a:r>
            <a:r>
              <a:rPr lang="tr-TR" sz="1450" dirty="0" err="1">
                <a:solidFill>
                  <a:srgbClr val="373A3C"/>
                </a:solidFill>
                <a:highlight>
                  <a:schemeClr val="lt1"/>
                </a:highlight>
              </a:rPr>
              <a:t>frame</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CSMA/CD is done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our</a:t>
            </a:r>
            <a:r>
              <a:rPr lang="tr-TR" sz="1450" dirty="0">
                <a:solidFill>
                  <a:srgbClr val="373A3C"/>
                </a:solidFill>
                <a:highlight>
                  <a:schemeClr val="lt1"/>
                </a:highlight>
              </a:rPr>
              <a:t> </a:t>
            </a:r>
            <a:r>
              <a:rPr lang="tr-TR" sz="1450" dirty="0" err="1">
                <a:solidFill>
                  <a:srgbClr val="373A3C"/>
                </a:solidFill>
                <a:highlight>
                  <a:schemeClr val="lt1"/>
                </a:highlight>
              </a:rPr>
              <a:t>computers</a:t>
            </a:r>
            <a:r>
              <a:rPr lang="tr-TR" sz="1450" dirty="0">
                <a:solidFill>
                  <a:srgbClr val="373A3C"/>
                </a:solidFill>
                <a:highlight>
                  <a:schemeClr val="lt1"/>
                </a:highlight>
              </a:rPr>
              <a:t> but not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hub</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only</a:t>
            </a:r>
            <a:r>
              <a:rPr lang="tr-TR" sz="1450" dirty="0">
                <a:solidFill>
                  <a:srgbClr val="373A3C"/>
                </a:solidFill>
                <a:highlight>
                  <a:schemeClr val="lt1"/>
                </a:highlight>
              </a:rPr>
              <a:t> a </a:t>
            </a:r>
            <a:r>
              <a:rPr lang="tr-TR" sz="1450" dirty="0" err="1">
                <a:solidFill>
                  <a:srgbClr val="373A3C"/>
                </a:solidFill>
                <a:highlight>
                  <a:schemeClr val="lt1"/>
                </a:highlight>
              </a:rPr>
              <a:t>dumb</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repeater</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When</a:t>
            </a:r>
            <a:r>
              <a:rPr lang="tr-TR" sz="1450" dirty="0">
                <a:solidFill>
                  <a:srgbClr val="373A3C"/>
                </a:solidFill>
                <a:highlight>
                  <a:schemeClr val="lt1"/>
                </a:highlight>
              </a:rPr>
              <a:t> a host </a:t>
            </a:r>
            <a:r>
              <a:rPr lang="tr-TR" sz="1450" dirty="0" err="1">
                <a:solidFill>
                  <a:srgbClr val="373A3C"/>
                </a:solidFill>
                <a:highlight>
                  <a:schemeClr val="lt1"/>
                </a:highlight>
              </a:rPr>
              <a:t>wants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transmit </a:t>
            </a:r>
            <a:r>
              <a:rPr lang="tr-TR" sz="1450" dirty="0" err="1">
                <a:solidFill>
                  <a:srgbClr val="373A3C"/>
                </a:solidFill>
                <a:highlight>
                  <a:schemeClr val="lt1"/>
                </a:highlight>
              </a:rPr>
              <a:t>over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network, it </a:t>
            </a:r>
            <a:r>
              <a:rPr lang="tr-TR" sz="1450" dirty="0" err="1">
                <a:solidFill>
                  <a:srgbClr val="373A3C"/>
                </a:solidFill>
                <a:highlight>
                  <a:schemeClr val="lt1"/>
                </a:highlight>
              </a:rPr>
              <a:t>first</a:t>
            </a:r>
            <a:r>
              <a:rPr lang="tr-TR" sz="1450" dirty="0">
                <a:solidFill>
                  <a:srgbClr val="373A3C"/>
                </a:solidFill>
                <a:highlight>
                  <a:schemeClr val="lt1"/>
                </a:highlight>
              </a:rPr>
              <a:t> </a:t>
            </a:r>
            <a:r>
              <a:rPr lang="tr-TR" sz="1450" dirty="0" err="1">
                <a:solidFill>
                  <a:srgbClr val="373A3C"/>
                </a:solidFill>
                <a:highlight>
                  <a:schemeClr val="lt1"/>
                </a:highlight>
              </a:rPr>
              <a:t>checks</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presence of a </a:t>
            </a:r>
            <a:r>
              <a:rPr lang="tr-TR" sz="1450" dirty="0" err="1">
                <a:solidFill>
                  <a:srgbClr val="373A3C"/>
                </a:solidFill>
                <a:highlight>
                  <a:schemeClr val="lt1"/>
                </a:highlight>
              </a:rPr>
              <a:t>digital</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wire</a:t>
            </a:r>
            <a:r>
              <a:rPr lang="tr-TR" sz="1450" dirty="0">
                <a:solidFill>
                  <a:srgbClr val="373A3C"/>
                </a:solidFill>
                <a:highlight>
                  <a:schemeClr val="lt1"/>
                </a:highlight>
              </a:rPr>
              <a:t>. </a:t>
            </a: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is </a:t>
            </a:r>
            <a:r>
              <a:rPr lang="tr-TR" sz="1450" dirty="0" err="1">
                <a:solidFill>
                  <a:srgbClr val="373A3C"/>
                </a:solidFill>
                <a:highlight>
                  <a:schemeClr val="lt1"/>
                </a:highlight>
              </a:rPr>
              <a:t>clear</a:t>
            </a:r>
            <a:r>
              <a:rPr lang="tr-TR" sz="1450" dirty="0">
                <a:solidFill>
                  <a:srgbClr val="373A3C"/>
                </a:solidFill>
                <a:highlight>
                  <a:schemeClr val="lt1"/>
                </a:highlight>
              </a:rPr>
              <a:t>, </a:t>
            </a:r>
            <a:r>
              <a:rPr lang="tr-TR" sz="1450" dirty="0" err="1">
                <a:solidFill>
                  <a:srgbClr val="373A3C"/>
                </a:solidFill>
                <a:highlight>
                  <a:schemeClr val="lt1"/>
                </a:highlight>
              </a:rPr>
              <a:t>meaning</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no</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host is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host </a:t>
            </a:r>
            <a:r>
              <a:rPr lang="tr-TR" sz="1450" dirty="0" err="1">
                <a:solidFill>
                  <a:srgbClr val="373A3C"/>
                </a:solidFill>
                <a:highlight>
                  <a:schemeClr val="lt1"/>
                </a:highlight>
              </a:rPr>
              <a:t>will</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proceed</a:t>
            </a:r>
            <a:r>
              <a:rPr lang="tr-TR" sz="1450" dirty="0">
                <a:solidFill>
                  <a:srgbClr val="373A3C"/>
                </a:solidFill>
                <a:highlight>
                  <a:schemeClr val="lt1"/>
                </a:highlight>
              </a:rPr>
              <a:t> </a:t>
            </a:r>
            <a:r>
              <a:rPr lang="tr-TR" sz="1450" dirty="0" err="1">
                <a:solidFill>
                  <a:srgbClr val="373A3C"/>
                </a:solidFill>
                <a:highlight>
                  <a:schemeClr val="lt1"/>
                </a:highlight>
              </a:rPr>
              <a:t>with</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But it </a:t>
            </a:r>
            <a:r>
              <a:rPr lang="tr-TR" sz="1450" dirty="0" err="1">
                <a:solidFill>
                  <a:srgbClr val="373A3C"/>
                </a:solidFill>
                <a:highlight>
                  <a:schemeClr val="lt1"/>
                </a:highlight>
              </a:rPr>
              <a:t>doesn’t</a:t>
            </a:r>
            <a:r>
              <a:rPr lang="tr-TR" sz="1450" dirty="0">
                <a:solidFill>
                  <a:srgbClr val="373A3C"/>
                </a:solidFill>
                <a:highlight>
                  <a:schemeClr val="lt1"/>
                </a:highlight>
              </a:rPr>
              <a:t> stop </a:t>
            </a:r>
            <a:r>
              <a:rPr lang="tr-TR" sz="1450" dirty="0" err="1">
                <a:solidFill>
                  <a:srgbClr val="373A3C"/>
                </a:solidFill>
                <a:highlight>
                  <a:schemeClr val="lt1"/>
                </a:highlight>
              </a:rPr>
              <a:t>there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transmitting</a:t>
            </a:r>
            <a:r>
              <a:rPr lang="tr-TR" sz="1450" dirty="0">
                <a:solidFill>
                  <a:srgbClr val="373A3C"/>
                </a:solidFill>
                <a:highlight>
                  <a:schemeClr val="lt1"/>
                </a:highlight>
              </a:rPr>
              <a:t> host </a:t>
            </a:r>
            <a:r>
              <a:rPr lang="tr-TR" sz="1450" dirty="0" err="1">
                <a:solidFill>
                  <a:srgbClr val="373A3C"/>
                </a:solidFill>
                <a:highlight>
                  <a:schemeClr val="lt1"/>
                </a:highlight>
              </a:rPr>
              <a:t>constantly</a:t>
            </a:r>
            <a:r>
              <a:rPr lang="tr-TR" sz="1450" dirty="0">
                <a:solidFill>
                  <a:srgbClr val="373A3C"/>
                </a:solidFill>
                <a:highlight>
                  <a:schemeClr val="lt1"/>
                </a:highlight>
              </a:rPr>
              <a:t> </a:t>
            </a:r>
            <a:r>
              <a:rPr lang="tr-TR" sz="1450" dirty="0" err="1">
                <a:solidFill>
                  <a:srgbClr val="373A3C"/>
                </a:solidFill>
                <a:highlight>
                  <a:schemeClr val="lt1"/>
                </a:highlight>
              </a:rPr>
              <a:t>monitors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wire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make</a:t>
            </a:r>
            <a:r>
              <a:rPr lang="tr-TR" sz="1450" dirty="0">
                <a:solidFill>
                  <a:srgbClr val="373A3C"/>
                </a:solidFill>
                <a:highlight>
                  <a:schemeClr val="lt1"/>
                </a:highlight>
              </a:rPr>
              <a:t> sure </a:t>
            </a:r>
            <a:r>
              <a:rPr lang="tr-TR" sz="1450" dirty="0" err="1">
                <a:solidFill>
                  <a:srgbClr val="373A3C"/>
                </a:solidFill>
                <a:highlight>
                  <a:schemeClr val="lt1"/>
                </a:highlight>
              </a:rPr>
              <a:t>no</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 </a:t>
            </a:r>
            <a:r>
              <a:rPr lang="tr-TR" sz="1450" dirty="0" err="1">
                <a:solidFill>
                  <a:srgbClr val="373A3C"/>
                </a:solidFill>
                <a:highlight>
                  <a:schemeClr val="lt1"/>
                </a:highlight>
              </a:rPr>
              <a:t>begin</a:t>
            </a:r>
            <a:r>
              <a:rPr lang="tr-TR" sz="1450" dirty="0">
                <a:solidFill>
                  <a:srgbClr val="373A3C"/>
                </a:solidFill>
                <a:highlight>
                  <a:schemeClr val="lt1"/>
                </a:highlight>
              </a:rPr>
              <a:t>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host </a:t>
            </a:r>
            <a:r>
              <a:rPr lang="tr-TR" sz="1450" dirty="0" err="1">
                <a:solidFill>
                  <a:srgbClr val="373A3C"/>
                </a:solidFill>
                <a:highlight>
                  <a:schemeClr val="lt1"/>
                </a:highlight>
              </a:rPr>
              <a:t>detects</a:t>
            </a:r>
            <a:r>
              <a:rPr lang="tr-TR" sz="1450" dirty="0">
                <a:solidFill>
                  <a:srgbClr val="373A3C"/>
                </a:solidFill>
                <a:highlight>
                  <a:schemeClr val="lt1"/>
                </a:highlight>
              </a:rPr>
              <a:t> </a:t>
            </a:r>
            <a:r>
              <a:rPr lang="tr-TR" sz="1450" dirty="0" err="1">
                <a:solidFill>
                  <a:srgbClr val="373A3C"/>
                </a:solidFill>
                <a:highlight>
                  <a:schemeClr val="lt1"/>
                </a:highlight>
              </a:rPr>
              <a:t>another</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wire</a:t>
            </a:r>
            <a:r>
              <a:rPr lang="tr-TR" sz="1450" dirty="0">
                <a:solidFill>
                  <a:srgbClr val="373A3C"/>
                </a:solidFill>
                <a:highlight>
                  <a:schemeClr val="lt1"/>
                </a:highlight>
              </a:rPr>
              <a:t>, it </a:t>
            </a:r>
            <a:r>
              <a:rPr lang="tr-TR" sz="1450" dirty="0" err="1">
                <a:solidFill>
                  <a:srgbClr val="373A3C"/>
                </a:solidFill>
                <a:highlight>
                  <a:schemeClr val="lt1"/>
                </a:highlight>
              </a:rPr>
              <a:t>sends</a:t>
            </a:r>
            <a:r>
              <a:rPr lang="tr-TR" sz="1450" dirty="0">
                <a:solidFill>
                  <a:srgbClr val="373A3C"/>
                </a:solidFill>
                <a:highlight>
                  <a:schemeClr val="lt1"/>
                </a:highlight>
              </a:rPr>
              <a:t> </a:t>
            </a:r>
            <a:r>
              <a:rPr lang="tr-TR" sz="1450" dirty="0" err="1">
                <a:solidFill>
                  <a:srgbClr val="373A3C"/>
                </a:solidFill>
                <a:highlight>
                  <a:schemeClr val="lt1"/>
                </a:highlight>
              </a:rPr>
              <a:t>out</a:t>
            </a:r>
            <a:r>
              <a:rPr lang="tr-TR" sz="1450" dirty="0">
                <a:solidFill>
                  <a:srgbClr val="373A3C"/>
                </a:solidFill>
                <a:highlight>
                  <a:schemeClr val="lt1"/>
                </a:highlight>
              </a:rPr>
              <a:t> an </a:t>
            </a:r>
            <a:r>
              <a:rPr lang="tr-TR" sz="1450" dirty="0" err="1">
                <a:solidFill>
                  <a:srgbClr val="373A3C"/>
                </a:solidFill>
                <a:highlight>
                  <a:schemeClr val="lt1"/>
                </a:highlight>
              </a:rPr>
              <a:t>extended</a:t>
            </a:r>
            <a:r>
              <a:rPr lang="tr-TR" sz="1450" dirty="0">
                <a:solidFill>
                  <a:srgbClr val="373A3C"/>
                </a:solidFill>
                <a:highlight>
                  <a:schemeClr val="lt1"/>
                </a:highlight>
              </a:rPr>
              <a:t> </a:t>
            </a:r>
            <a:r>
              <a:rPr lang="tr-TR" sz="1450" dirty="0" err="1">
                <a:solidFill>
                  <a:srgbClr val="373A3C"/>
                </a:solidFill>
                <a:highlight>
                  <a:schemeClr val="lt1"/>
                </a:highlight>
              </a:rPr>
              <a:t>jam</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causes</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segment </a:t>
            </a:r>
            <a:r>
              <a:rPr lang="tr-TR" sz="1450" dirty="0" err="1">
                <a:solidFill>
                  <a:srgbClr val="373A3C"/>
                </a:solidFill>
                <a:highlight>
                  <a:schemeClr val="lt1"/>
                </a:highlight>
              </a:rPr>
              <a:t>to</a:t>
            </a:r>
            <a:r>
              <a:rPr lang="tr-TR" sz="1450" dirty="0">
                <a:solidFill>
                  <a:srgbClr val="373A3C"/>
                </a:solidFill>
                <a:highlight>
                  <a:schemeClr val="lt1"/>
                </a:highlight>
              </a:rPr>
              <a:t> stop </a:t>
            </a:r>
            <a:r>
              <a:rPr lang="tr-TR" sz="1450" dirty="0" err="1">
                <a:solidFill>
                  <a:srgbClr val="373A3C"/>
                </a:solidFill>
                <a:highlight>
                  <a:schemeClr val="lt1"/>
                </a:highlight>
              </a:rPr>
              <a:t>sending</a:t>
            </a:r>
            <a:r>
              <a:rPr lang="tr-TR" sz="1450" dirty="0">
                <a:solidFill>
                  <a:srgbClr val="373A3C"/>
                </a:solidFill>
                <a:highlight>
                  <a:schemeClr val="lt1"/>
                </a:highlight>
              </a:rPr>
              <a:t> data (</a:t>
            </a:r>
            <a:r>
              <a:rPr lang="tr-TR" sz="1450" dirty="0" err="1">
                <a:solidFill>
                  <a:srgbClr val="373A3C"/>
                </a:solidFill>
                <a:highlight>
                  <a:schemeClr val="lt1"/>
                </a:highlight>
              </a:rPr>
              <a:t>think</a:t>
            </a:r>
            <a:r>
              <a:rPr lang="tr-TR" sz="1450" dirty="0">
                <a:solidFill>
                  <a:srgbClr val="373A3C"/>
                </a:solidFill>
                <a:highlight>
                  <a:schemeClr val="lt1"/>
                </a:highlight>
              </a:rPr>
              <a:t> </a:t>
            </a:r>
            <a:r>
              <a:rPr lang="tr-TR" sz="1450" dirty="0" err="1">
                <a:solidFill>
                  <a:srgbClr val="373A3C"/>
                </a:solidFill>
                <a:highlight>
                  <a:schemeClr val="lt1"/>
                </a:highlight>
              </a:rPr>
              <a:t>busy</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 </a:t>
            </a:r>
            <a:r>
              <a:rPr lang="tr-TR" sz="1450" dirty="0" err="1">
                <a:solidFill>
                  <a:srgbClr val="373A3C"/>
                </a:solidFill>
                <a:highlight>
                  <a:schemeClr val="lt1"/>
                </a:highlight>
              </a:rPr>
              <a:t>respond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jam</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waiting</a:t>
            </a:r>
            <a:r>
              <a:rPr lang="tr-TR" sz="1450" dirty="0">
                <a:solidFill>
                  <a:srgbClr val="373A3C"/>
                </a:solidFill>
                <a:highlight>
                  <a:schemeClr val="lt1"/>
                </a:highlight>
              </a:rPr>
              <a:t> a </a:t>
            </a:r>
            <a:r>
              <a:rPr lang="tr-TR" sz="1450" dirty="0" err="1">
                <a:solidFill>
                  <a:srgbClr val="373A3C"/>
                </a:solidFill>
                <a:highlight>
                  <a:schemeClr val="lt1"/>
                </a:highlight>
              </a:rPr>
              <a:t>while</a:t>
            </a:r>
            <a:r>
              <a:rPr lang="tr-TR" sz="1450" dirty="0">
                <a:solidFill>
                  <a:srgbClr val="373A3C"/>
                </a:solidFill>
                <a:highlight>
                  <a:schemeClr val="lt1"/>
                </a:highlight>
              </a:rPr>
              <a:t> </a:t>
            </a:r>
            <a:r>
              <a:rPr lang="tr-TR" sz="1450" dirty="0" err="1">
                <a:solidFill>
                  <a:srgbClr val="373A3C"/>
                </a:solidFill>
                <a:highlight>
                  <a:schemeClr val="lt1"/>
                </a:highlight>
              </a:rPr>
              <a:t>before</a:t>
            </a:r>
            <a:r>
              <a:rPr lang="tr-TR" sz="1450" dirty="0">
                <a:solidFill>
                  <a:srgbClr val="373A3C"/>
                </a:solidFill>
                <a:highlight>
                  <a:schemeClr val="lt1"/>
                </a:highlight>
              </a:rPr>
              <a:t> </a:t>
            </a:r>
            <a:r>
              <a:rPr lang="tr-TR" sz="1450" dirty="0" err="1">
                <a:solidFill>
                  <a:srgbClr val="373A3C"/>
                </a:solidFill>
                <a:highlight>
                  <a:schemeClr val="lt1"/>
                </a:highlight>
              </a:rPr>
              <a:t>attempting</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transmit </a:t>
            </a:r>
            <a:r>
              <a:rPr lang="tr-TR" sz="1450" dirty="0" err="1">
                <a:solidFill>
                  <a:srgbClr val="373A3C"/>
                </a:solidFill>
                <a:highlight>
                  <a:schemeClr val="lt1"/>
                </a:highlight>
              </a:rPr>
              <a:t>again</a:t>
            </a:r>
            <a:r>
              <a:rPr lang="tr-TR" sz="1450" dirty="0">
                <a:solidFill>
                  <a:srgbClr val="373A3C"/>
                </a:solidFill>
                <a:highlight>
                  <a:schemeClr val="lt1"/>
                </a:highlight>
              </a:rPr>
              <a:t>. </a:t>
            </a:r>
            <a:r>
              <a:rPr lang="tr-TR" sz="1450" dirty="0" err="1">
                <a:solidFill>
                  <a:srgbClr val="373A3C"/>
                </a:solidFill>
                <a:highlight>
                  <a:schemeClr val="lt1"/>
                </a:highlight>
              </a:rPr>
              <a:t>Backoff</a:t>
            </a:r>
            <a:r>
              <a:rPr lang="tr-TR" sz="1450" dirty="0">
                <a:solidFill>
                  <a:srgbClr val="373A3C"/>
                </a:solidFill>
                <a:highlight>
                  <a:schemeClr val="lt1"/>
                </a:highlight>
              </a:rPr>
              <a:t> </a:t>
            </a:r>
            <a:r>
              <a:rPr lang="tr-TR" sz="1450" dirty="0" err="1">
                <a:solidFill>
                  <a:srgbClr val="373A3C"/>
                </a:solidFill>
                <a:highlight>
                  <a:schemeClr val="lt1"/>
                </a:highlight>
              </a:rPr>
              <a:t>algorithms</a:t>
            </a:r>
            <a:r>
              <a:rPr lang="tr-TR" sz="1450" dirty="0">
                <a:solidFill>
                  <a:srgbClr val="373A3C"/>
                </a:solidFill>
                <a:highlight>
                  <a:schemeClr val="lt1"/>
                </a:highlight>
              </a:rPr>
              <a:t>, </a:t>
            </a:r>
            <a:r>
              <a:rPr lang="tr-TR" sz="1450" dirty="0" err="1">
                <a:solidFill>
                  <a:srgbClr val="373A3C"/>
                </a:solidFill>
                <a:highlight>
                  <a:schemeClr val="lt1"/>
                </a:highlight>
              </a:rPr>
              <a:t>represented</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clocks</a:t>
            </a:r>
            <a:r>
              <a:rPr lang="tr-TR" sz="1450" dirty="0">
                <a:solidFill>
                  <a:srgbClr val="373A3C"/>
                </a:solidFill>
                <a:highlight>
                  <a:schemeClr val="lt1"/>
                </a:highlight>
              </a:rPr>
              <a:t> </a:t>
            </a:r>
            <a:r>
              <a:rPr lang="tr-TR" sz="1450" dirty="0" err="1">
                <a:solidFill>
                  <a:srgbClr val="373A3C"/>
                </a:solidFill>
                <a:highlight>
                  <a:schemeClr val="lt1"/>
                </a:highlight>
              </a:rPr>
              <a:t>counting</a:t>
            </a:r>
            <a:r>
              <a:rPr lang="tr-TR" sz="1450" dirty="0">
                <a:solidFill>
                  <a:srgbClr val="373A3C"/>
                </a:solidFill>
                <a:highlight>
                  <a:schemeClr val="lt1"/>
                </a:highlight>
              </a:rPr>
              <a:t> </a:t>
            </a:r>
            <a:r>
              <a:rPr lang="tr-TR" sz="1450" dirty="0" err="1">
                <a:solidFill>
                  <a:srgbClr val="373A3C"/>
                </a:solidFill>
                <a:highlight>
                  <a:schemeClr val="lt1"/>
                </a:highlight>
              </a:rPr>
              <a:t>down</a:t>
            </a:r>
            <a:r>
              <a:rPr lang="tr-TR" sz="1450" dirty="0">
                <a:solidFill>
                  <a:srgbClr val="373A3C"/>
                </a:solidFill>
                <a:highlight>
                  <a:schemeClr val="lt1"/>
                </a:highlight>
              </a:rPr>
              <a:t> on </a:t>
            </a:r>
            <a:r>
              <a:rPr lang="tr-TR" sz="1450" dirty="0" err="1">
                <a:solidFill>
                  <a:srgbClr val="373A3C"/>
                </a:solidFill>
                <a:highlight>
                  <a:schemeClr val="lt1"/>
                </a:highlight>
              </a:rPr>
              <a:t>either</a:t>
            </a:r>
            <a:r>
              <a:rPr lang="tr-TR" sz="1450" dirty="0">
                <a:solidFill>
                  <a:srgbClr val="373A3C"/>
                </a:solidFill>
                <a:highlight>
                  <a:schemeClr val="lt1"/>
                </a:highlight>
              </a:rPr>
              <a:t> </a:t>
            </a:r>
            <a:r>
              <a:rPr lang="tr-TR" sz="1450" dirty="0" err="1">
                <a:solidFill>
                  <a:srgbClr val="373A3C"/>
                </a:solidFill>
                <a:highlight>
                  <a:schemeClr val="lt1"/>
                </a:highlight>
              </a:rPr>
              <a:t>side</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jammed</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determine</a:t>
            </a:r>
            <a:r>
              <a:rPr lang="tr-TR" sz="1450" dirty="0">
                <a:solidFill>
                  <a:srgbClr val="373A3C"/>
                </a:solidFill>
                <a:highlight>
                  <a:schemeClr val="lt1"/>
                </a:highlight>
              </a:rPr>
              <a:t> </a:t>
            </a:r>
            <a:r>
              <a:rPr lang="tr-TR" sz="1450" dirty="0" err="1">
                <a:solidFill>
                  <a:srgbClr val="373A3C"/>
                </a:solidFill>
                <a:highlight>
                  <a:schemeClr val="lt1"/>
                </a:highlight>
              </a:rPr>
              <a:t>when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colliding</a:t>
            </a:r>
            <a:r>
              <a:rPr lang="tr-TR" sz="1450" dirty="0">
                <a:solidFill>
                  <a:srgbClr val="373A3C"/>
                </a:solidFill>
                <a:highlight>
                  <a:schemeClr val="lt1"/>
                </a:highlight>
              </a:rPr>
              <a:t> </a:t>
            </a:r>
            <a:r>
              <a:rPr lang="tr-TR" sz="1450" dirty="0" err="1">
                <a:solidFill>
                  <a:srgbClr val="373A3C"/>
                </a:solidFill>
                <a:highlight>
                  <a:schemeClr val="lt1"/>
                </a:highlight>
              </a:rPr>
              <a:t>stations</a:t>
            </a:r>
            <a:r>
              <a:rPr lang="tr-TR" sz="1450" dirty="0">
                <a:solidFill>
                  <a:srgbClr val="373A3C"/>
                </a:solidFill>
                <a:highlight>
                  <a:schemeClr val="lt1"/>
                </a:highlight>
              </a:rPr>
              <a:t> can </a:t>
            </a:r>
            <a:r>
              <a:rPr lang="tr-TR" sz="1450" dirty="0" err="1">
                <a:solidFill>
                  <a:srgbClr val="373A3C"/>
                </a:solidFill>
                <a:highlight>
                  <a:schemeClr val="lt1"/>
                </a:highlight>
              </a:rPr>
              <a:t>retransmit</a:t>
            </a:r>
            <a:r>
              <a:rPr lang="tr-TR" sz="1450" dirty="0">
                <a:solidFill>
                  <a:srgbClr val="373A3C"/>
                </a:solidFill>
                <a:highlight>
                  <a:schemeClr val="lt1"/>
                </a:highlight>
              </a:rPr>
              <a:t>. </a:t>
            </a: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collisions</a:t>
            </a:r>
            <a:r>
              <a:rPr lang="tr-TR" sz="1450" dirty="0">
                <a:solidFill>
                  <a:srgbClr val="373A3C"/>
                </a:solidFill>
                <a:highlight>
                  <a:schemeClr val="lt1"/>
                </a:highlight>
              </a:rPr>
              <a:t> </a:t>
            </a:r>
            <a:r>
              <a:rPr lang="tr-TR" sz="1450" dirty="0" err="1">
                <a:solidFill>
                  <a:srgbClr val="373A3C"/>
                </a:solidFill>
                <a:highlight>
                  <a:schemeClr val="lt1"/>
                </a:highlight>
              </a:rPr>
              <a:t>keep</a:t>
            </a:r>
            <a:r>
              <a:rPr lang="tr-TR" sz="1450" dirty="0">
                <a:solidFill>
                  <a:srgbClr val="373A3C"/>
                </a:solidFill>
                <a:highlight>
                  <a:schemeClr val="lt1"/>
                </a:highlight>
              </a:rPr>
              <a:t> </a:t>
            </a:r>
            <a:r>
              <a:rPr lang="tr-TR" sz="1450" dirty="0" err="1">
                <a:solidFill>
                  <a:srgbClr val="373A3C"/>
                </a:solidFill>
                <a:highlight>
                  <a:schemeClr val="lt1"/>
                </a:highlight>
              </a:rPr>
              <a:t>occurring</a:t>
            </a:r>
            <a:r>
              <a:rPr lang="tr-TR" sz="1450" dirty="0">
                <a:solidFill>
                  <a:srgbClr val="373A3C"/>
                </a:solidFill>
                <a:highlight>
                  <a:schemeClr val="lt1"/>
                </a:highlight>
              </a:rPr>
              <a:t> </a:t>
            </a:r>
            <a:r>
              <a:rPr lang="tr-TR" sz="1450" dirty="0" err="1">
                <a:solidFill>
                  <a:srgbClr val="373A3C"/>
                </a:solidFill>
                <a:highlight>
                  <a:schemeClr val="lt1"/>
                </a:highlight>
              </a:rPr>
              <a:t>after</a:t>
            </a:r>
            <a:r>
              <a:rPr lang="tr-TR" sz="1450" dirty="0">
                <a:solidFill>
                  <a:srgbClr val="373A3C"/>
                </a:solidFill>
                <a:highlight>
                  <a:schemeClr val="lt1"/>
                </a:highlight>
              </a:rPr>
              <a:t> 15 </a:t>
            </a:r>
            <a:r>
              <a:rPr lang="tr-TR" sz="1450" dirty="0" err="1">
                <a:solidFill>
                  <a:srgbClr val="373A3C"/>
                </a:solidFill>
                <a:highlight>
                  <a:schemeClr val="lt1"/>
                </a:highlight>
              </a:rPr>
              <a:t>tries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 </a:t>
            </a:r>
            <a:r>
              <a:rPr lang="tr-TR" sz="1450" dirty="0" err="1">
                <a:solidFill>
                  <a:srgbClr val="373A3C"/>
                </a:solidFill>
                <a:highlight>
                  <a:schemeClr val="lt1"/>
                </a:highlight>
              </a:rPr>
              <a:t>attempting</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transmit </a:t>
            </a:r>
            <a:r>
              <a:rPr lang="tr-TR" sz="1450" dirty="0" err="1">
                <a:solidFill>
                  <a:srgbClr val="373A3C"/>
                </a:solidFill>
                <a:highlight>
                  <a:schemeClr val="lt1"/>
                </a:highlight>
              </a:rPr>
              <a:t>will</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time </a:t>
            </a:r>
            <a:r>
              <a:rPr lang="tr-TR" sz="1450" dirty="0" err="1">
                <a:solidFill>
                  <a:srgbClr val="373A3C"/>
                </a:solidFill>
                <a:highlight>
                  <a:schemeClr val="lt1"/>
                </a:highlight>
              </a:rPr>
              <a:t>out</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7f6338176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7f63381764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As we said earlier, everything that is connected to a hub is a single collision domain. Because of these collisions, we have to use half duplex. We can’t send and transmit at the same time. CSMA/CD is the protocol that is used to detect collisions and to re-transmit frames.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a simple protocol. All computers to the network will listen to see if someone is transmitting. When we want to send something and nobody is transmitting, we can transmit a frame. This is half duplex; we can’t transmit and receive at the same time. When two computers decide they can transmit, we still get a collision. CSMA/CD also describes how we can re-transmit a frame.</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done by our computers but not by the hub; it’s only a dumb physical repeater.</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When a host wants to transmit over the network, it first checks for the presence of a digital signal on the wire. If all is clear, meaning that no other host is transmitting, the host will then proceed with its transmission. But it doesn’t stop there. The transmitting host constantly monitors the wire to make sure no other hosts begin transmitting. If the host detects another signal on the wire, it sends out an extended jam signal that causes all hosts on the segment to stop sending data (think busy signal). The hosts respond to that jam signal by waiting a while before attempting to transmit again. Backoff algorithms, represented by the clocks counting down on either side of the jammed devices, determine when the colliding stations can retransmit. If collisions keep occurring after 15 tries, the hosts attempting to transmit will then time out.</a:t>
            </a:r>
            <a:endParaRPr sz="1450">
              <a:solidFill>
                <a:srgbClr val="373A3C"/>
              </a:solidFill>
              <a:highlight>
                <a:schemeClr val="lt1"/>
              </a:highlight>
            </a:endParaRPr>
          </a:p>
        </p:txBody>
      </p:sp>
    </p:spTree>
    <p:extLst>
      <p:ext uri="{BB962C8B-B14F-4D97-AF65-F5344CB8AC3E}">
        <p14:creationId xmlns:p14="http://schemas.microsoft.com/office/powerpoint/2010/main" val="2359021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c2f2de20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7c2f2de20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6b4197746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g106b4197746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As we said earlier, everything that is connected to a hub is a single collision domain. Because of these collisions, we have to use half duplex. We can’t send and transmit at the same time. CSMA/CD is the protocol that is used to detect collisions and to re-transmit frames.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a simple protocol. All computers to the network will listen to see if someone is transmitting. When we want to send something and nobody is transmitting, we can transmit a frame. This is half duplex; we can’t transmit and receive at the same time. When two computers decide they can transmit, we still get a collision. CSMA/CD also describes how we can re-transmit a frame.</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done by our computers but not by the hub; it’s only a dumb physical repeater.</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When a host wants to transmit over the network, it first checks for the presence of a digital signal on the wire. If all is clear, meaning that no other host is transmitting, the host will then proceed with its transmission. But it doesn’t stop there. The transmitting host constantly monitors the wire to make sure no other hosts begin transmitting. If the host detects another signal on the wire, it sends out an extended jam signal that causes all hosts on the segment to stop sending data (think busy signal). The hosts respond to that jam signal by waiting a while before attempting to transmit again. Backoff algorithms, represented by the clocks counting down on either side of the jammed devices, determine when the colliding stations can retransmit. If collisions keep occurring after 15 tries, the hosts attempting to transmit will then time out.</a:t>
            </a:r>
            <a:endParaRPr sz="1450">
              <a:solidFill>
                <a:srgbClr val="373A3C"/>
              </a:solidFill>
              <a:highlight>
                <a:schemeClr val="lt1"/>
              </a:highlight>
            </a:endParaRPr>
          </a:p>
        </p:txBody>
      </p:sp>
    </p:spTree>
    <p:extLst>
      <p:ext uri="{BB962C8B-B14F-4D97-AF65-F5344CB8AC3E}">
        <p14:creationId xmlns:p14="http://schemas.microsoft.com/office/powerpoint/2010/main" val="3606473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6b4197746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106b4197746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As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said</a:t>
            </a:r>
            <a:r>
              <a:rPr lang="tr-TR" sz="1450" dirty="0">
                <a:solidFill>
                  <a:srgbClr val="373A3C"/>
                </a:solidFill>
                <a:highlight>
                  <a:schemeClr val="lt1"/>
                </a:highlight>
              </a:rPr>
              <a:t> </a:t>
            </a:r>
            <a:r>
              <a:rPr lang="tr-TR" sz="1450" dirty="0" err="1">
                <a:solidFill>
                  <a:srgbClr val="373A3C"/>
                </a:solidFill>
                <a:highlight>
                  <a:schemeClr val="lt1"/>
                </a:highlight>
              </a:rPr>
              <a:t>earlier</a:t>
            </a:r>
            <a:r>
              <a:rPr lang="tr-TR" sz="1450" dirty="0">
                <a:solidFill>
                  <a:srgbClr val="373A3C"/>
                </a:solidFill>
                <a:highlight>
                  <a:schemeClr val="lt1"/>
                </a:highlight>
              </a:rPr>
              <a:t>, </a:t>
            </a:r>
            <a:r>
              <a:rPr lang="tr-TR" sz="1450" dirty="0" err="1">
                <a:solidFill>
                  <a:srgbClr val="373A3C"/>
                </a:solidFill>
                <a:highlight>
                  <a:schemeClr val="lt1"/>
                </a:highlight>
              </a:rPr>
              <a:t>everything</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is </a:t>
            </a:r>
            <a:r>
              <a:rPr lang="tr-TR" sz="1450" dirty="0" err="1">
                <a:solidFill>
                  <a:srgbClr val="373A3C"/>
                </a:solidFill>
                <a:highlight>
                  <a:schemeClr val="lt1"/>
                </a:highlight>
              </a:rPr>
              <a:t>connected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 </a:t>
            </a:r>
            <a:r>
              <a:rPr lang="tr-TR" sz="1450" dirty="0" err="1">
                <a:solidFill>
                  <a:srgbClr val="373A3C"/>
                </a:solidFill>
                <a:highlight>
                  <a:schemeClr val="lt1"/>
                </a:highlight>
              </a:rPr>
              <a:t>hub</a:t>
            </a:r>
            <a:r>
              <a:rPr lang="tr-TR" sz="1450" dirty="0">
                <a:solidFill>
                  <a:srgbClr val="373A3C"/>
                </a:solidFill>
                <a:highlight>
                  <a:schemeClr val="lt1"/>
                </a:highlight>
              </a:rPr>
              <a:t> is a </a:t>
            </a:r>
            <a:r>
              <a:rPr lang="tr-TR" sz="1450" dirty="0" err="1">
                <a:solidFill>
                  <a:srgbClr val="373A3C"/>
                </a:solidFill>
                <a:highlight>
                  <a:schemeClr val="lt1"/>
                </a:highlight>
              </a:rPr>
              <a:t>single</a:t>
            </a:r>
            <a:r>
              <a:rPr lang="tr-TR" sz="1450" dirty="0">
                <a:solidFill>
                  <a:srgbClr val="373A3C"/>
                </a:solidFill>
                <a:highlight>
                  <a:schemeClr val="lt1"/>
                </a:highlight>
              </a:rPr>
              <a:t> </a:t>
            </a:r>
            <a:r>
              <a:rPr lang="tr-TR" sz="1450" dirty="0" err="1">
                <a:solidFill>
                  <a:srgbClr val="373A3C"/>
                </a:solidFill>
                <a:highlight>
                  <a:schemeClr val="lt1"/>
                </a:highlight>
              </a:rPr>
              <a:t>collision</a:t>
            </a:r>
            <a:r>
              <a:rPr lang="tr-TR" sz="1450" dirty="0">
                <a:solidFill>
                  <a:srgbClr val="373A3C"/>
                </a:solidFill>
                <a:highlight>
                  <a:schemeClr val="lt1"/>
                </a:highlight>
              </a:rPr>
              <a:t> domain. </a:t>
            </a:r>
            <a:r>
              <a:rPr lang="tr-TR" sz="1450" dirty="0" err="1">
                <a:solidFill>
                  <a:srgbClr val="373A3C"/>
                </a:solidFill>
                <a:highlight>
                  <a:schemeClr val="lt1"/>
                </a:highlight>
              </a:rPr>
              <a:t>Because</a:t>
            </a:r>
            <a:r>
              <a:rPr lang="tr-TR" sz="1450" dirty="0">
                <a:solidFill>
                  <a:srgbClr val="373A3C"/>
                </a:solidFill>
                <a:highlight>
                  <a:schemeClr val="lt1"/>
                </a:highlight>
              </a:rPr>
              <a:t> of </a:t>
            </a:r>
            <a:r>
              <a:rPr lang="tr-TR" sz="1450" dirty="0" err="1">
                <a:solidFill>
                  <a:srgbClr val="373A3C"/>
                </a:solidFill>
                <a:highlight>
                  <a:schemeClr val="lt1"/>
                </a:highlight>
              </a:rPr>
              <a:t>these</a:t>
            </a:r>
            <a:r>
              <a:rPr lang="tr-TR" sz="1450" dirty="0">
                <a:solidFill>
                  <a:srgbClr val="373A3C"/>
                </a:solidFill>
                <a:highlight>
                  <a:schemeClr val="lt1"/>
                </a:highlight>
              </a:rPr>
              <a:t> </a:t>
            </a:r>
            <a:r>
              <a:rPr lang="tr-TR" sz="1450" dirty="0" err="1">
                <a:solidFill>
                  <a:srgbClr val="373A3C"/>
                </a:solidFill>
                <a:highlight>
                  <a:schemeClr val="lt1"/>
                </a:highlight>
              </a:rPr>
              <a:t>collisions</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have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a:t>
            </a:r>
            <a:r>
              <a:rPr lang="tr-TR" sz="1450" dirty="0" err="1">
                <a:solidFill>
                  <a:srgbClr val="373A3C"/>
                </a:solidFill>
                <a:highlight>
                  <a:schemeClr val="lt1"/>
                </a:highlight>
              </a:rPr>
              <a:t>half</a:t>
            </a:r>
            <a:r>
              <a:rPr lang="tr-TR" sz="1450" dirty="0">
                <a:solidFill>
                  <a:srgbClr val="373A3C"/>
                </a:solidFill>
                <a:highlight>
                  <a:schemeClr val="lt1"/>
                </a:highlight>
              </a:rPr>
              <a:t> </a:t>
            </a:r>
            <a:r>
              <a:rPr lang="tr-TR" sz="1450" dirty="0" err="1">
                <a:solidFill>
                  <a:srgbClr val="373A3C"/>
                </a:solidFill>
                <a:highlight>
                  <a:schemeClr val="lt1"/>
                </a:highlight>
              </a:rPr>
              <a:t>duplex</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can’t</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transmit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time. CSMA/CD 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protocol</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detect</a:t>
            </a:r>
            <a:r>
              <a:rPr lang="tr-TR" sz="1450" dirty="0">
                <a:solidFill>
                  <a:srgbClr val="373A3C"/>
                </a:solidFill>
                <a:highlight>
                  <a:schemeClr val="lt1"/>
                </a:highlight>
              </a:rPr>
              <a:t> </a:t>
            </a:r>
            <a:r>
              <a:rPr lang="tr-TR" sz="1450" dirty="0" err="1">
                <a:solidFill>
                  <a:srgbClr val="373A3C"/>
                </a:solidFill>
                <a:highlight>
                  <a:schemeClr val="lt1"/>
                </a:highlight>
              </a:rPr>
              <a:t>collisions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re-transmit </a:t>
            </a:r>
            <a:r>
              <a:rPr lang="tr-TR" sz="1450" dirty="0" err="1">
                <a:solidFill>
                  <a:srgbClr val="373A3C"/>
                </a:solidFill>
                <a:highlight>
                  <a:schemeClr val="lt1"/>
                </a:highlight>
              </a:rPr>
              <a:t>frames</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CSMA/CD is a </a:t>
            </a:r>
            <a:r>
              <a:rPr lang="tr-TR" sz="1450" dirty="0" err="1">
                <a:solidFill>
                  <a:srgbClr val="373A3C"/>
                </a:solidFill>
                <a:highlight>
                  <a:schemeClr val="lt1"/>
                </a:highlight>
              </a:rPr>
              <a:t>simple</a:t>
            </a:r>
            <a:r>
              <a:rPr lang="tr-TR" sz="1450" dirty="0">
                <a:solidFill>
                  <a:srgbClr val="373A3C"/>
                </a:solidFill>
                <a:highlight>
                  <a:schemeClr val="lt1"/>
                </a:highlight>
              </a:rPr>
              <a:t> </a:t>
            </a:r>
            <a:r>
              <a:rPr lang="tr-TR" sz="1450" dirty="0" err="1">
                <a:solidFill>
                  <a:srgbClr val="373A3C"/>
                </a:solidFill>
                <a:highlight>
                  <a:schemeClr val="lt1"/>
                </a:highlight>
              </a:rPr>
              <a:t>protocol</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computers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will</a:t>
            </a:r>
            <a:r>
              <a:rPr lang="tr-TR" sz="1450" dirty="0">
                <a:solidFill>
                  <a:srgbClr val="373A3C"/>
                </a:solidFill>
                <a:highlight>
                  <a:schemeClr val="lt1"/>
                </a:highlight>
              </a:rPr>
              <a:t> listen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see</a:t>
            </a:r>
            <a:r>
              <a:rPr lang="tr-TR" sz="1450" dirty="0">
                <a:solidFill>
                  <a:srgbClr val="373A3C"/>
                </a:solidFill>
                <a:highlight>
                  <a:schemeClr val="lt1"/>
                </a:highlight>
              </a:rPr>
              <a:t> </a:t>
            </a: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someone</a:t>
            </a:r>
            <a:r>
              <a:rPr lang="tr-TR" sz="1450" dirty="0">
                <a:solidFill>
                  <a:srgbClr val="373A3C"/>
                </a:solidFill>
                <a:highlight>
                  <a:schemeClr val="lt1"/>
                </a:highlight>
              </a:rPr>
              <a:t> is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When</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want</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something</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nobody</a:t>
            </a:r>
            <a:r>
              <a:rPr lang="tr-TR" sz="1450" dirty="0">
                <a:solidFill>
                  <a:srgbClr val="373A3C"/>
                </a:solidFill>
                <a:highlight>
                  <a:schemeClr val="lt1"/>
                </a:highlight>
              </a:rPr>
              <a:t> is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can transmit a </a:t>
            </a:r>
            <a:r>
              <a:rPr lang="tr-TR" sz="1450" dirty="0" err="1">
                <a:solidFill>
                  <a:srgbClr val="373A3C"/>
                </a:solidFill>
                <a:highlight>
                  <a:schemeClr val="lt1"/>
                </a:highlight>
              </a:rPr>
              <a:t>frame</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is </a:t>
            </a:r>
            <a:r>
              <a:rPr lang="tr-TR" sz="1450" dirty="0" err="1">
                <a:solidFill>
                  <a:srgbClr val="373A3C"/>
                </a:solidFill>
                <a:highlight>
                  <a:schemeClr val="lt1"/>
                </a:highlight>
              </a:rPr>
              <a:t>half</a:t>
            </a:r>
            <a:r>
              <a:rPr lang="tr-TR" sz="1450" dirty="0">
                <a:solidFill>
                  <a:srgbClr val="373A3C"/>
                </a:solidFill>
                <a:highlight>
                  <a:schemeClr val="lt1"/>
                </a:highlight>
              </a:rPr>
              <a:t> </a:t>
            </a:r>
            <a:r>
              <a:rPr lang="tr-TR" sz="1450" dirty="0" err="1">
                <a:solidFill>
                  <a:srgbClr val="373A3C"/>
                </a:solidFill>
                <a:highlight>
                  <a:schemeClr val="lt1"/>
                </a:highlight>
              </a:rPr>
              <a:t>duplex</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can’t</a:t>
            </a:r>
            <a:r>
              <a:rPr lang="tr-TR" sz="1450" dirty="0">
                <a:solidFill>
                  <a:srgbClr val="373A3C"/>
                </a:solidFill>
                <a:highlight>
                  <a:schemeClr val="lt1"/>
                </a:highlight>
              </a:rPr>
              <a:t> transmit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time. </a:t>
            </a:r>
            <a:r>
              <a:rPr lang="tr-TR" sz="1450" dirty="0" err="1">
                <a:solidFill>
                  <a:srgbClr val="373A3C"/>
                </a:solidFill>
                <a:highlight>
                  <a:schemeClr val="lt1"/>
                </a:highlight>
              </a:rPr>
              <a:t>When</a:t>
            </a:r>
            <a:r>
              <a:rPr lang="tr-TR" sz="1450" dirty="0">
                <a:solidFill>
                  <a:srgbClr val="373A3C"/>
                </a:solidFill>
                <a:highlight>
                  <a:schemeClr val="lt1"/>
                </a:highlight>
              </a:rPr>
              <a:t> two </a:t>
            </a:r>
            <a:r>
              <a:rPr lang="tr-TR" sz="1450" dirty="0" err="1">
                <a:solidFill>
                  <a:srgbClr val="373A3C"/>
                </a:solidFill>
                <a:highlight>
                  <a:schemeClr val="lt1"/>
                </a:highlight>
              </a:rPr>
              <a:t>computers</a:t>
            </a:r>
            <a:r>
              <a:rPr lang="tr-TR" sz="1450" dirty="0">
                <a:solidFill>
                  <a:srgbClr val="373A3C"/>
                </a:solidFill>
                <a:highlight>
                  <a:schemeClr val="lt1"/>
                </a:highlight>
              </a:rPr>
              <a:t> </a:t>
            </a:r>
            <a:r>
              <a:rPr lang="tr-TR" sz="1450" dirty="0" err="1">
                <a:solidFill>
                  <a:srgbClr val="373A3C"/>
                </a:solidFill>
                <a:highlight>
                  <a:schemeClr val="lt1"/>
                </a:highlight>
              </a:rPr>
              <a:t>decide</a:t>
            </a:r>
            <a:r>
              <a:rPr lang="tr-TR" sz="1450" dirty="0">
                <a:solidFill>
                  <a:srgbClr val="373A3C"/>
                </a:solidFill>
                <a:highlight>
                  <a:schemeClr val="lt1"/>
                </a:highlight>
              </a:rPr>
              <a:t> they can transmit,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still</a:t>
            </a:r>
            <a:r>
              <a:rPr lang="tr-TR" sz="1450" dirty="0">
                <a:solidFill>
                  <a:srgbClr val="373A3C"/>
                </a:solidFill>
                <a:highlight>
                  <a:schemeClr val="lt1"/>
                </a:highlight>
              </a:rPr>
              <a:t> </a:t>
            </a:r>
            <a:r>
              <a:rPr lang="tr-TR" sz="1450" dirty="0" err="1">
                <a:solidFill>
                  <a:srgbClr val="373A3C"/>
                </a:solidFill>
                <a:highlight>
                  <a:schemeClr val="lt1"/>
                </a:highlight>
              </a:rPr>
              <a:t>get</a:t>
            </a:r>
            <a:r>
              <a:rPr lang="tr-TR" sz="1450" dirty="0">
                <a:solidFill>
                  <a:srgbClr val="373A3C"/>
                </a:solidFill>
                <a:highlight>
                  <a:schemeClr val="lt1"/>
                </a:highlight>
              </a:rPr>
              <a:t> a </a:t>
            </a:r>
            <a:r>
              <a:rPr lang="tr-TR" sz="1450" dirty="0" err="1">
                <a:solidFill>
                  <a:srgbClr val="373A3C"/>
                </a:solidFill>
                <a:highlight>
                  <a:schemeClr val="lt1"/>
                </a:highlight>
              </a:rPr>
              <a:t>collision</a:t>
            </a:r>
            <a:r>
              <a:rPr lang="tr-TR" sz="1450" dirty="0">
                <a:solidFill>
                  <a:srgbClr val="373A3C"/>
                </a:solidFill>
                <a:highlight>
                  <a:schemeClr val="lt1"/>
                </a:highlight>
              </a:rPr>
              <a:t>. CSMA/CD </a:t>
            </a:r>
            <a:r>
              <a:rPr lang="tr-TR" sz="1450" dirty="0" err="1">
                <a:solidFill>
                  <a:srgbClr val="373A3C"/>
                </a:solidFill>
                <a:highlight>
                  <a:schemeClr val="lt1"/>
                </a:highlight>
              </a:rPr>
              <a:t>also</a:t>
            </a:r>
            <a:r>
              <a:rPr lang="tr-TR" sz="1450" dirty="0">
                <a:solidFill>
                  <a:srgbClr val="373A3C"/>
                </a:solidFill>
                <a:highlight>
                  <a:schemeClr val="lt1"/>
                </a:highlight>
              </a:rPr>
              <a:t> </a:t>
            </a:r>
            <a:r>
              <a:rPr lang="tr-TR" sz="1450" dirty="0" err="1">
                <a:solidFill>
                  <a:srgbClr val="373A3C"/>
                </a:solidFill>
                <a:highlight>
                  <a:schemeClr val="lt1"/>
                </a:highlight>
              </a:rPr>
              <a:t>describes</a:t>
            </a:r>
            <a:r>
              <a:rPr lang="tr-TR" sz="1450" dirty="0">
                <a:solidFill>
                  <a:srgbClr val="373A3C"/>
                </a:solidFill>
                <a:highlight>
                  <a:schemeClr val="lt1"/>
                </a:highlight>
              </a:rPr>
              <a:t> how </a:t>
            </a:r>
            <a:r>
              <a:rPr lang="tr-TR" sz="1450" dirty="0" err="1">
                <a:solidFill>
                  <a:srgbClr val="373A3C"/>
                </a:solidFill>
                <a:highlight>
                  <a:schemeClr val="lt1"/>
                </a:highlight>
              </a:rPr>
              <a:t>we</a:t>
            </a:r>
            <a:r>
              <a:rPr lang="tr-TR" sz="1450" dirty="0">
                <a:solidFill>
                  <a:srgbClr val="373A3C"/>
                </a:solidFill>
                <a:highlight>
                  <a:schemeClr val="lt1"/>
                </a:highlight>
              </a:rPr>
              <a:t> can re-transmit a </a:t>
            </a:r>
            <a:r>
              <a:rPr lang="tr-TR" sz="1450" dirty="0" err="1">
                <a:solidFill>
                  <a:srgbClr val="373A3C"/>
                </a:solidFill>
                <a:highlight>
                  <a:schemeClr val="lt1"/>
                </a:highlight>
              </a:rPr>
              <a:t>frame</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CSMA/CD is done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our</a:t>
            </a:r>
            <a:r>
              <a:rPr lang="tr-TR" sz="1450" dirty="0">
                <a:solidFill>
                  <a:srgbClr val="373A3C"/>
                </a:solidFill>
                <a:highlight>
                  <a:schemeClr val="lt1"/>
                </a:highlight>
              </a:rPr>
              <a:t> </a:t>
            </a:r>
            <a:r>
              <a:rPr lang="tr-TR" sz="1450" dirty="0" err="1">
                <a:solidFill>
                  <a:srgbClr val="373A3C"/>
                </a:solidFill>
                <a:highlight>
                  <a:schemeClr val="lt1"/>
                </a:highlight>
              </a:rPr>
              <a:t>computers</a:t>
            </a:r>
            <a:r>
              <a:rPr lang="tr-TR" sz="1450" dirty="0">
                <a:solidFill>
                  <a:srgbClr val="373A3C"/>
                </a:solidFill>
                <a:highlight>
                  <a:schemeClr val="lt1"/>
                </a:highlight>
              </a:rPr>
              <a:t> but not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hub</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only</a:t>
            </a:r>
            <a:r>
              <a:rPr lang="tr-TR" sz="1450" dirty="0">
                <a:solidFill>
                  <a:srgbClr val="373A3C"/>
                </a:solidFill>
                <a:highlight>
                  <a:schemeClr val="lt1"/>
                </a:highlight>
              </a:rPr>
              <a:t> a </a:t>
            </a:r>
            <a:r>
              <a:rPr lang="tr-TR" sz="1450" dirty="0" err="1">
                <a:solidFill>
                  <a:srgbClr val="373A3C"/>
                </a:solidFill>
                <a:highlight>
                  <a:schemeClr val="lt1"/>
                </a:highlight>
              </a:rPr>
              <a:t>dumb</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repeater</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When</a:t>
            </a:r>
            <a:r>
              <a:rPr lang="tr-TR" sz="1450" dirty="0">
                <a:solidFill>
                  <a:srgbClr val="373A3C"/>
                </a:solidFill>
                <a:highlight>
                  <a:schemeClr val="lt1"/>
                </a:highlight>
              </a:rPr>
              <a:t> a host </a:t>
            </a:r>
            <a:r>
              <a:rPr lang="tr-TR" sz="1450" dirty="0" err="1">
                <a:solidFill>
                  <a:srgbClr val="373A3C"/>
                </a:solidFill>
                <a:highlight>
                  <a:schemeClr val="lt1"/>
                </a:highlight>
              </a:rPr>
              <a:t>wants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transmit </a:t>
            </a:r>
            <a:r>
              <a:rPr lang="tr-TR" sz="1450" dirty="0" err="1">
                <a:solidFill>
                  <a:srgbClr val="373A3C"/>
                </a:solidFill>
                <a:highlight>
                  <a:schemeClr val="lt1"/>
                </a:highlight>
              </a:rPr>
              <a:t>over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network, it </a:t>
            </a:r>
            <a:r>
              <a:rPr lang="tr-TR" sz="1450" dirty="0" err="1">
                <a:solidFill>
                  <a:srgbClr val="373A3C"/>
                </a:solidFill>
                <a:highlight>
                  <a:schemeClr val="lt1"/>
                </a:highlight>
              </a:rPr>
              <a:t>first</a:t>
            </a:r>
            <a:r>
              <a:rPr lang="tr-TR" sz="1450" dirty="0">
                <a:solidFill>
                  <a:srgbClr val="373A3C"/>
                </a:solidFill>
                <a:highlight>
                  <a:schemeClr val="lt1"/>
                </a:highlight>
              </a:rPr>
              <a:t> </a:t>
            </a:r>
            <a:r>
              <a:rPr lang="tr-TR" sz="1450" dirty="0" err="1">
                <a:solidFill>
                  <a:srgbClr val="373A3C"/>
                </a:solidFill>
                <a:highlight>
                  <a:schemeClr val="lt1"/>
                </a:highlight>
              </a:rPr>
              <a:t>checks</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presence of a </a:t>
            </a:r>
            <a:r>
              <a:rPr lang="tr-TR" sz="1450" dirty="0" err="1">
                <a:solidFill>
                  <a:srgbClr val="373A3C"/>
                </a:solidFill>
                <a:highlight>
                  <a:schemeClr val="lt1"/>
                </a:highlight>
              </a:rPr>
              <a:t>digital</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wire</a:t>
            </a:r>
            <a:r>
              <a:rPr lang="tr-TR" sz="1450" dirty="0">
                <a:solidFill>
                  <a:srgbClr val="373A3C"/>
                </a:solidFill>
                <a:highlight>
                  <a:schemeClr val="lt1"/>
                </a:highlight>
              </a:rPr>
              <a:t>. </a:t>
            </a: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is </a:t>
            </a:r>
            <a:r>
              <a:rPr lang="tr-TR" sz="1450" dirty="0" err="1">
                <a:solidFill>
                  <a:srgbClr val="373A3C"/>
                </a:solidFill>
                <a:highlight>
                  <a:schemeClr val="lt1"/>
                </a:highlight>
              </a:rPr>
              <a:t>clear</a:t>
            </a:r>
            <a:r>
              <a:rPr lang="tr-TR" sz="1450" dirty="0">
                <a:solidFill>
                  <a:srgbClr val="373A3C"/>
                </a:solidFill>
                <a:highlight>
                  <a:schemeClr val="lt1"/>
                </a:highlight>
              </a:rPr>
              <a:t>, </a:t>
            </a:r>
            <a:r>
              <a:rPr lang="tr-TR" sz="1450" dirty="0" err="1">
                <a:solidFill>
                  <a:srgbClr val="373A3C"/>
                </a:solidFill>
                <a:highlight>
                  <a:schemeClr val="lt1"/>
                </a:highlight>
              </a:rPr>
              <a:t>meaning</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no</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host is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host </a:t>
            </a:r>
            <a:r>
              <a:rPr lang="tr-TR" sz="1450" dirty="0" err="1">
                <a:solidFill>
                  <a:srgbClr val="373A3C"/>
                </a:solidFill>
                <a:highlight>
                  <a:schemeClr val="lt1"/>
                </a:highlight>
              </a:rPr>
              <a:t>will</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proceed</a:t>
            </a:r>
            <a:r>
              <a:rPr lang="tr-TR" sz="1450" dirty="0">
                <a:solidFill>
                  <a:srgbClr val="373A3C"/>
                </a:solidFill>
                <a:highlight>
                  <a:schemeClr val="lt1"/>
                </a:highlight>
              </a:rPr>
              <a:t> </a:t>
            </a:r>
            <a:r>
              <a:rPr lang="tr-TR" sz="1450" dirty="0" err="1">
                <a:solidFill>
                  <a:srgbClr val="373A3C"/>
                </a:solidFill>
                <a:highlight>
                  <a:schemeClr val="lt1"/>
                </a:highlight>
              </a:rPr>
              <a:t>with</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But it </a:t>
            </a:r>
            <a:r>
              <a:rPr lang="tr-TR" sz="1450" dirty="0" err="1">
                <a:solidFill>
                  <a:srgbClr val="373A3C"/>
                </a:solidFill>
                <a:highlight>
                  <a:schemeClr val="lt1"/>
                </a:highlight>
              </a:rPr>
              <a:t>doesn’t</a:t>
            </a:r>
            <a:r>
              <a:rPr lang="tr-TR" sz="1450" dirty="0">
                <a:solidFill>
                  <a:srgbClr val="373A3C"/>
                </a:solidFill>
                <a:highlight>
                  <a:schemeClr val="lt1"/>
                </a:highlight>
              </a:rPr>
              <a:t> stop </a:t>
            </a:r>
            <a:r>
              <a:rPr lang="tr-TR" sz="1450" dirty="0" err="1">
                <a:solidFill>
                  <a:srgbClr val="373A3C"/>
                </a:solidFill>
                <a:highlight>
                  <a:schemeClr val="lt1"/>
                </a:highlight>
              </a:rPr>
              <a:t>there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transmitting</a:t>
            </a:r>
            <a:r>
              <a:rPr lang="tr-TR" sz="1450" dirty="0">
                <a:solidFill>
                  <a:srgbClr val="373A3C"/>
                </a:solidFill>
                <a:highlight>
                  <a:schemeClr val="lt1"/>
                </a:highlight>
              </a:rPr>
              <a:t> host </a:t>
            </a:r>
            <a:r>
              <a:rPr lang="tr-TR" sz="1450" dirty="0" err="1">
                <a:solidFill>
                  <a:srgbClr val="373A3C"/>
                </a:solidFill>
                <a:highlight>
                  <a:schemeClr val="lt1"/>
                </a:highlight>
              </a:rPr>
              <a:t>constantly</a:t>
            </a:r>
            <a:r>
              <a:rPr lang="tr-TR" sz="1450" dirty="0">
                <a:solidFill>
                  <a:srgbClr val="373A3C"/>
                </a:solidFill>
                <a:highlight>
                  <a:schemeClr val="lt1"/>
                </a:highlight>
              </a:rPr>
              <a:t> </a:t>
            </a:r>
            <a:r>
              <a:rPr lang="tr-TR" sz="1450" dirty="0" err="1">
                <a:solidFill>
                  <a:srgbClr val="373A3C"/>
                </a:solidFill>
                <a:highlight>
                  <a:schemeClr val="lt1"/>
                </a:highlight>
              </a:rPr>
              <a:t>monitors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wire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make</a:t>
            </a:r>
            <a:r>
              <a:rPr lang="tr-TR" sz="1450" dirty="0">
                <a:solidFill>
                  <a:srgbClr val="373A3C"/>
                </a:solidFill>
                <a:highlight>
                  <a:schemeClr val="lt1"/>
                </a:highlight>
              </a:rPr>
              <a:t> sure </a:t>
            </a:r>
            <a:r>
              <a:rPr lang="tr-TR" sz="1450" dirty="0" err="1">
                <a:solidFill>
                  <a:srgbClr val="373A3C"/>
                </a:solidFill>
                <a:highlight>
                  <a:schemeClr val="lt1"/>
                </a:highlight>
              </a:rPr>
              <a:t>no</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 </a:t>
            </a:r>
            <a:r>
              <a:rPr lang="tr-TR" sz="1450" dirty="0" err="1">
                <a:solidFill>
                  <a:srgbClr val="373A3C"/>
                </a:solidFill>
                <a:highlight>
                  <a:schemeClr val="lt1"/>
                </a:highlight>
              </a:rPr>
              <a:t>begin</a:t>
            </a:r>
            <a:r>
              <a:rPr lang="tr-TR" sz="1450" dirty="0">
                <a:solidFill>
                  <a:srgbClr val="373A3C"/>
                </a:solidFill>
                <a:highlight>
                  <a:schemeClr val="lt1"/>
                </a:highlight>
              </a:rPr>
              <a:t>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host </a:t>
            </a:r>
            <a:r>
              <a:rPr lang="tr-TR" sz="1450" dirty="0" err="1">
                <a:solidFill>
                  <a:srgbClr val="373A3C"/>
                </a:solidFill>
                <a:highlight>
                  <a:schemeClr val="lt1"/>
                </a:highlight>
              </a:rPr>
              <a:t>detects</a:t>
            </a:r>
            <a:r>
              <a:rPr lang="tr-TR" sz="1450" dirty="0">
                <a:solidFill>
                  <a:srgbClr val="373A3C"/>
                </a:solidFill>
                <a:highlight>
                  <a:schemeClr val="lt1"/>
                </a:highlight>
              </a:rPr>
              <a:t> </a:t>
            </a:r>
            <a:r>
              <a:rPr lang="tr-TR" sz="1450" dirty="0" err="1">
                <a:solidFill>
                  <a:srgbClr val="373A3C"/>
                </a:solidFill>
                <a:highlight>
                  <a:schemeClr val="lt1"/>
                </a:highlight>
              </a:rPr>
              <a:t>another</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wire</a:t>
            </a:r>
            <a:r>
              <a:rPr lang="tr-TR" sz="1450" dirty="0">
                <a:solidFill>
                  <a:srgbClr val="373A3C"/>
                </a:solidFill>
                <a:highlight>
                  <a:schemeClr val="lt1"/>
                </a:highlight>
              </a:rPr>
              <a:t>, it </a:t>
            </a:r>
            <a:r>
              <a:rPr lang="tr-TR" sz="1450" dirty="0" err="1">
                <a:solidFill>
                  <a:srgbClr val="373A3C"/>
                </a:solidFill>
                <a:highlight>
                  <a:schemeClr val="lt1"/>
                </a:highlight>
              </a:rPr>
              <a:t>sends</a:t>
            </a:r>
            <a:r>
              <a:rPr lang="tr-TR" sz="1450" dirty="0">
                <a:solidFill>
                  <a:srgbClr val="373A3C"/>
                </a:solidFill>
                <a:highlight>
                  <a:schemeClr val="lt1"/>
                </a:highlight>
              </a:rPr>
              <a:t> </a:t>
            </a:r>
            <a:r>
              <a:rPr lang="tr-TR" sz="1450" dirty="0" err="1">
                <a:solidFill>
                  <a:srgbClr val="373A3C"/>
                </a:solidFill>
                <a:highlight>
                  <a:schemeClr val="lt1"/>
                </a:highlight>
              </a:rPr>
              <a:t>out</a:t>
            </a:r>
            <a:r>
              <a:rPr lang="tr-TR" sz="1450" dirty="0">
                <a:solidFill>
                  <a:srgbClr val="373A3C"/>
                </a:solidFill>
                <a:highlight>
                  <a:schemeClr val="lt1"/>
                </a:highlight>
              </a:rPr>
              <a:t> an </a:t>
            </a:r>
            <a:r>
              <a:rPr lang="tr-TR" sz="1450" dirty="0" err="1">
                <a:solidFill>
                  <a:srgbClr val="373A3C"/>
                </a:solidFill>
                <a:highlight>
                  <a:schemeClr val="lt1"/>
                </a:highlight>
              </a:rPr>
              <a:t>extended</a:t>
            </a:r>
            <a:r>
              <a:rPr lang="tr-TR" sz="1450" dirty="0">
                <a:solidFill>
                  <a:srgbClr val="373A3C"/>
                </a:solidFill>
                <a:highlight>
                  <a:schemeClr val="lt1"/>
                </a:highlight>
              </a:rPr>
              <a:t> </a:t>
            </a:r>
            <a:r>
              <a:rPr lang="tr-TR" sz="1450" dirty="0" err="1">
                <a:solidFill>
                  <a:srgbClr val="373A3C"/>
                </a:solidFill>
                <a:highlight>
                  <a:schemeClr val="lt1"/>
                </a:highlight>
              </a:rPr>
              <a:t>jam</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causes</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segment </a:t>
            </a:r>
            <a:r>
              <a:rPr lang="tr-TR" sz="1450" dirty="0" err="1">
                <a:solidFill>
                  <a:srgbClr val="373A3C"/>
                </a:solidFill>
                <a:highlight>
                  <a:schemeClr val="lt1"/>
                </a:highlight>
              </a:rPr>
              <a:t>to</a:t>
            </a:r>
            <a:r>
              <a:rPr lang="tr-TR" sz="1450" dirty="0">
                <a:solidFill>
                  <a:srgbClr val="373A3C"/>
                </a:solidFill>
                <a:highlight>
                  <a:schemeClr val="lt1"/>
                </a:highlight>
              </a:rPr>
              <a:t> stop </a:t>
            </a:r>
            <a:r>
              <a:rPr lang="tr-TR" sz="1450" dirty="0" err="1">
                <a:solidFill>
                  <a:srgbClr val="373A3C"/>
                </a:solidFill>
                <a:highlight>
                  <a:schemeClr val="lt1"/>
                </a:highlight>
              </a:rPr>
              <a:t>sending</a:t>
            </a:r>
            <a:r>
              <a:rPr lang="tr-TR" sz="1450" dirty="0">
                <a:solidFill>
                  <a:srgbClr val="373A3C"/>
                </a:solidFill>
                <a:highlight>
                  <a:schemeClr val="lt1"/>
                </a:highlight>
              </a:rPr>
              <a:t> data (</a:t>
            </a:r>
            <a:r>
              <a:rPr lang="tr-TR" sz="1450" dirty="0" err="1">
                <a:solidFill>
                  <a:srgbClr val="373A3C"/>
                </a:solidFill>
                <a:highlight>
                  <a:schemeClr val="lt1"/>
                </a:highlight>
              </a:rPr>
              <a:t>think</a:t>
            </a:r>
            <a:r>
              <a:rPr lang="tr-TR" sz="1450" dirty="0">
                <a:solidFill>
                  <a:srgbClr val="373A3C"/>
                </a:solidFill>
                <a:highlight>
                  <a:schemeClr val="lt1"/>
                </a:highlight>
              </a:rPr>
              <a:t> </a:t>
            </a:r>
            <a:r>
              <a:rPr lang="tr-TR" sz="1450" dirty="0" err="1">
                <a:solidFill>
                  <a:srgbClr val="373A3C"/>
                </a:solidFill>
                <a:highlight>
                  <a:schemeClr val="lt1"/>
                </a:highlight>
              </a:rPr>
              <a:t>busy</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 </a:t>
            </a:r>
            <a:r>
              <a:rPr lang="tr-TR" sz="1450" dirty="0" err="1">
                <a:solidFill>
                  <a:srgbClr val="373A3C"/>
                </a:solidFill>
                <a:highlight>
                  <a:schemeClr val="lt1"/>
                </a:highlight>
              </a:rPr>
              <a:t>respond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jam</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waiting</a:t>
            </a:r>
            <a:r>
              <a:rPr lang="tr-TR" sz="1450" dirty="0">
                <a:solidFill>
                  <a:srgbClr val="373A3C"/>
                </a:solidFill>
                <a:highlight>
                  <a:schemeClr val="lt1"/>
                </a:highlight>
              </a:rPr>
              <a:t> a </a:t>
            </a:r>
            <a:r>
              <a:rPr lang="tr-TR" sz="1450" dirty="0" err="1">
                <a:solidFill>
                  <a:srgbClr val="373A3C"/>
                </a:solidFill>
                <a:highlight>
                  <a:schemeClr val="lt1"/>
                </a:highlight>
              </a:rPr>
              <a:t>while</a:t>
            </a:r>
            <a:r>
              <a:rPr lang="tr-TR" sz="1450" dirty="0">
                <a:solidFill>
                  <a:srgbClr val="373A3C"/>
                </a:solidFill>
                <a:highlight>
                  <a:schemeClr val="lt1"/>
                </a:highlight>
              </a:rPr>
              <a:t> </a:t>
            </a:r>
            <a:r>
              <a:rPr lang="tr-TR" sz="1450" dirty="0" err="1">
                <a:solidFill>
                  <a:srgbClr val="373A3C"/>
                </a:solidFill>
                <a:highlight>
                  <a:schemeClr val="lt1"/>
                </a:highlight>
              </a:rPr>
              <a:t>before</a:t>
            </a:r>
            <a:r>
              <a:rPr lang="tr-TR" sz="1450" dirty="0">
                <a:solidFill>
                  <a:srgbClr val="373A3C"/>
                </a:solidFill>
                <a:highlight>
                  <a:schemeClr val="lt1"/>
                </a:highlight>
              </a:rPr>
              <a:t> </a:t>
            </a:r>
            <a:r>
              <a:rPr lang="tr-TR" sz="1450" dirty="0" err="1">
                <a:solidFill>
                  <a:srgbClr val="373A3C"/>
                </a:solidFill>
                <a:highlight>
                  <a:schemeClr val="lt1"/>
                </a:highlight>
              </a:rPr>
              <a:t>attempting</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transmit </a:t>
            </a:r>
            <a:r>
              <a:rPr lang="tr-TR" sz="1450" dirty="0" err="1">
                <a:solidFill>
                  <a:srgbClr val="373A3C"/>
                </a:solidFill>
                <a:highlight>
                  <a:schemeClr val="lt1"/>
                </a:highlight>
              </a:rPr>
              <a:t>again</a:t>
            </a:r>
            <a:r>
              <a:rPr lang="tr-TR" sz="1450" dirty="0">
                <a:solidFill>
                  <a:srgbClr val="373A3C"/>
                </a:solidFill>
                <a:highlight>
                  <a:schemeClr val="lt1"/>
                </a:highlight>
              </a:rPr>
              <a:t>. </a:t>
            </a:r>
            <a:r>
              <a:rPr lang="tr-TR" sz="1450" dirty="0" err="1">
                <a:solidFill>
                  <a:srgbClr val="373A3C"/>
                </a:solidFill>
                <a:highlight>
                  <a:schemeClr val="lt1"/>
                </a:highlight>
              </a:rPr>
              <a:t>Backoff</a:t>
            </a:r>
            <a:r>
              <a:rPr lang="tr-TR" sz="1450" dirty="0">
                <a:solidFill>
                  <a:srgbClr val="373A3C"/>
                </a:solidFill>
                <a:highlight>
                  <a:schemeClr val="lt1"/>
                </a:highlight>
              </a:rPr>
              <a:t> </a:t>
            </a:r>
            <a:r>
              <a:rPr lang="tr-TR" sz="1450" dirty="0" err="1">
                <a:solidFill>
                  <a:srgbClr val="373A3C"/>
                </a:solidFill>
                <a:highlight>
                  <a:schemeClr val="lt1"/>
                </a:highlight>
              </a:rPr>
              <a:t>algorithms</a:t>
            </a:r>
            <a:r>
              <a:rPr lang="tr-TR" sz="1450" dirty="0">
                <a:solidFill>
                  <a:srgbClr val="373A3C"/>
                </a:solidFill>
                <a:highlight>
                  <a:schemeClr val="lt1"/>
                </a:highlight>
              </a:rPr>
              <a:t>, </a:t>
            </a:r>
            <a:r>
              <a:rPr lang="tr-TR" sz="1450" dirty="0" err="1">
                <a:solidFill>
                  <a:srgbClr val="373A3C"/>
                </a:solidFill>
                <a:highlight>
                  <a:schemeClr val="lt1"/>
                </a:highlight>
              </a:rPr>
              <a:t>represented</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clocks</a:t>
            </a:r>
            <a:r>
              <a:rPr lang="tr-TR" sz="1450" dirty="0">
                <a:solidFill>
                  <a:srgbClr val="373A3C"/>
                </a:solidFill>
                <a:highlight>
                  <a:schemeClr val="lt1"/>
                </a:highlight>
              </a:rPr>
              <a:t> </a:t>
            </a:r>
            <a:r>
              <a:rPr lang="tr-TR" sz="1450" dirty="0" err="1">
                <a:solidFill>
                  <a:srgbClr val="373A3C"/>
                </a:solidFill>
                <a:highlight>
                  <a:schemeClr val="lt1"/>
                </a:highlight>
              </a:rPr>
              <a:t>counting</a:t>
            </a:r>
            <a:r>
              <a:rPr lang="tr-TR" sz="1450" dirty="0">
                <a:solidFill>
                  <a:srgbClr val="373A3C"/>
                </a:solidFill>
                <a:highlight>
                  <a:schemeClr val="lt1"/>
                </a:highlight>
              </a:rPr>
              <a:t> </a:t>
            </a:r>
            <a:r>
              <a:rPr lang="tr-TR" sz="1450" dirty="0" err="1">
                <a:solidFill>
                  <a:srgbClr val="373A3C"/>
                </a:solidFill>
                <a:highlight>
                  <a:schemeClr val="lt1"/>
                </a:highlight>
              </a:rPr>
              <a:t>down</a:t>
            </a:r>
            <a:r>
              <a:rPr lang="tr-TR" sz="1450" dirty="0">
                <a:solidFill>
                  <a:srgbClr val="373A3C"/>
                </a:solidFill>
                <a:highlight>
                  <a:schemeClr val="lt1"/>
                </a:highlight>
              </a:rPr>
              <a:t> on </a:t>
            </a:r>
            <a:r>
              <a:rPr lang="tr-TR" sz="1450" dirty="0" err="1">
                <a:solidFill>
                  <a:srgbClr val="373A3C"/>
                </a:solidFill>
                <a:highlight>
                  <a:schemeClr val="lt1"/>
                </a:highlight>
              </a:rPr>
              <a:t>either</a:t>
            </a:r>
            <a:r>
              <a:rPr lang="tr-TR" sz="1450" dirty="0">
                <a:solidFill>
                  <a:srgbClr val="373A3C"/>
                </a:solidFill>
                <a:highlight>
                  <a:schemeClr val="lt1"/>
                </a:highlight>
              </a:rPr>
              <a:t> </a:t>
            </a:r>
            <a:r>
              <a:rPr lang="tr-TR" sz="1450" dirty="0" err="1">
                <a:solidFill>
                  <a:srgbClr val="373A3C"/>
                </a:solidFill>
                <a:highlight>
                  <a:schemeClr val="lt1"/>
                </a:highlight>
              </a:rPr>
              <a:t>side</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jammed</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determine</a:t>
            </a:r>
            <a:r>
              <a:rPr lang="tr-TR" sz="1450" dirty="0">
                <a:solidFill>
                  <a:srgbClr val="373A3C"/>
                </a:solidFill>
                <a:highlight>
                  <a:schemeClr val="lt1"/>
                </a:highlight>
              </a:rPr>
              <a:t> </a:t>
            </a:r>
            <a:r>
              <a:rPr lang="tr-TR" sz="1450" dirty="0" err="1">
                <a:solidFill>
                  <a:srgbClr val="373A3C"/>
                </a:solidFill>
                <a:highlight>
                  <a:schemeClr val="lt1"/>
                </a:highlight>
              </a:rPr>
              <a:t>when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colliding</a:t>
            </a:r>
            <a:r>
              <a:rPr lang="tr-TR" sz="1450" dirty="0">
                <a:solidFill>
                  <a:srgbClr val="373A3C"/>
                </a:solidFill>
                <a:highlight>
                  <a:schemeClr val="lt1"/>
                </a:highlight>
              </a:rPr>
              <a:t> </a:t>
            </a:r>
            <a:r>
              <a:rPr lang="tr-TR" sz="1450" dirty="0" err="1">
                <a:solidFill>
                  <a:srgbClr val="373A3C"/>
                </a:solidFill>
                <a:highlight>
                  <a:schemeClr val="lt1"/>
                </a:highlight>
              </a:rPr>
              <a:t>stations</a:t>
            </a:r>
            <a:r>
              <a:rPr lang="tr-TR" sz="1450" dirty="0">
                <a:solidFill>
                  <a:srgbClr val="373A3C"/>
                </a:solidFill>
                <a:highlight>
                  <a:schemeClr val="lt1"/>
                </a:highlight>
              </a:rPr>
              <a:t> can </a:t>
            </a:r>
            <a:r>
              <a:rPr lang="tr-TR" sz="1450" dirty="0" err="1">
                <a:solidFill>
                  <a:srgbClr val="373A3C"/>
                </a:solidFill>
                <a:highlight>
                  <a:schemeClr val="lt1"/>
                </a:highlight>
              </a:rPr>
              <a:t>retransmit</a:t>
            </a:r>
            <a:r>
              <a:rPr lang="tr-TR" sz="1450" dirty="0">
                <a:solidFill>
                  <a:srgbClr val="373A3C"/>
                </a:solidFill>
                <a:highlight>
                  <a:schemeClr val="lt1"/>
                </a:highlight>
              </a:rPr>
              <a:t>. </a:t>
            </a: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collisions</a:t>
            </a:r>
            <a:r>
              <a:rPr lang="tr-TR" sz="1450" dirty="0">
                <a:solidFill>
                  <a:srgbClr val="373A3C"/>
                </a:solidFill>
                <a:highlight>
                  <a:schemeClr val="lt1"/>
                </a:highlight>
              </a:rPr>
              <a:t> </a:t>
            </a:r>
            <a:r>
              <a:rPr lang="tr-TR" sz="1450" dirty="0" err="1">
                <a:solidFill>
                  <a:srgbClr val="373A3C"/>
                </a:solidFill>
                <a:highlight>
                  <a:schemeClr val="lt1"/>
                </a:highlight>
              </a:rPr>
              <a:t>keep</a:t>
            </a:r>
            <a:r>
              <a:rPr lang="tr-TR" sz="1450" dirty="0">
                <a:solidFill>
                  <a:srgbClr val="373A3C"/>
                </a:solidFill>
                <a:highlight>
                  <a:schemeClr val="lt1"/>
                </a:highlight>
              </a:rPr>
              <a:t> </a:t>
            </a:r>
            <a:r>
              <a:rPr lang="tr-TR" sz="1450" dirty="0" err="1">
                <a:solidFill>
                  <a:srgbClr val="373A3C"/>
                </a:solidFill>
                <a:highlight>
                  <a:schemeClr val="lt1"/>
                </a:highlight>
              </a:rPr>
              <a:t>occurring</a:t>
            </a:r>
            <a:r>
              <a:rPr lang="tr-TR" sz="1450" dirty="0">
                <a:solidFill>
                  <a:srgbClr val="373A3C"/>
                </a:solidFill>
                <a:highlight>
                  <a:schemeClr val="lt1"/>
                </a:highlight>
              </a:rPr>
              <a:t> </a:t>
            </a:r>
            <a:r>
              <a:rPr lang="tr-TR" sz="1450" dirty="0" err="1">
                <a:solidFill>
                  <a:srgbClr val="373A3C"/>
                </a:solidFill>
                <a:highlight>
                  <a:schemeClr val="lt1"/>
                </a:highlight>
              </a:rPr>
              <a:t>after</a:t>
            </a:r>
            <a:r>
              <a:rPr lang="tr-TR" sz="1450" dirty="0">
                <a:solidFill>
                  <a:srgbClr val="373A3C"/>
                </a:solidFill>
                <a:highlight>
                  <a:schemeClr val="lt1"/>
                </a:highlight>
              </a:rPr>
              <a:t> 15 </a:t>
            </a:r>
            <a:r>
              <a:rPr lang="tr-TR" sz="1450" dirty="0" err="1">
                <a:solidFill>
                  <a:srgbClr val="373A3C"/>
                </a:solidFill>
                <a:highlight>
                  <a:schemeClr val="lt1"/>
                </a:highlight>
              </a:rPr>
              <a:t>tries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 </a:t>
            </a:r>
            <a:r>
              <a:rPr lang="tr-TR" sz="1450" dirty="0" err="1">
                <a:solidFill>
                  <a:srgbClr val="373A3C"/>
                </a:solidFill>
                <a:highlight>
                  <a:schemeClr val="lt1"/>
                </a:highlight>
              </a:rPr>
              <a:t>attempting</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transmit </a:t>
            </a:r>
            <a:r>
              <a:rPr lang="tr-TR" sz="1450" dirty="0" err="1">
                <a:solidFill>
                  <a:srgbClr val="373A3C"/>
                </a:solidFill>
                <a:highlight>
                  <a:schemeClr val="lt1"/>
                </a:highlight>
              </a:rPr>
              <a:t>will</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time </a:t>
            </a:r>
            <a:r>
              <a:rPr lang="tr-TR" sz="1450" dirty="0" err="1">
                <a:solidFill>
                  <a:srgbClr val="373A3C"/>
                </a:solidFill>
                <a:highlight>
                  <a:schemeClr val="lt1"/>
                </a:highlight>
              </a:rPr>
              <a:t>out</a:t>
            </a:r>
            <a:r>
              <a:rPr lang="tr-TR" sz="1450" dirty="0">
                <a:solidFill>
                  <a:srgbClr val="373A3C"/>
                </a:solidFill>
                <a:highlight>
                  <a:schemeClr val="lt1"/>
                </a:highlight>
              </a:rPr>
              <a:t>.</a:t>
            </a:r>
            <a:endParaRPr sz="1450" dirty="0">
              <a:solidFill>
                <a:srgbClr val="373A3C"/>
              </a:solidFill>
              <a:highlight>
                <a:schemeClr val="lt1"/>
              </a:highlight>
            </a:endParaRPr>
          </a:p>
        </p:txBody>
      </p:sp>
    </p:spTree>
    <p:extLst>
      <p:ext uri="{BB962C8B-B14F-4D97-AF65-F5344CB8AC3E}">
        <p14:creationId xmlns:p14="http://schemas.microsoft.com/office/powerpoint/2010/main" val="518660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5a65d3a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85a65d3a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5a65d3a3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85a65d3a3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Veri Bağlantısı katmanındaki Ethernet, genellikle donanım adresleme veya MAC adresleme olarak adlandırılan Ethernet adreslemesinden sorumludur.</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Ethernet ayrıca Ağ katmanından alınan paketleri çerçevelemekten ve bunları CSMA/CD olarak bilinen Ethernet çekişmeli medya erişim yöntemi aracılığıyla yerel ağda iletilmek üzere hazırlamaktan sorumludur. Ethernet MAC adresleri onaltılık adreslerden oluşur.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rgbClr val="FFFFFF"/>
                </a:highlight>
              </a:rPr>
              <a:t>Ethernet at </a:t>
            </a:r>
            <a:r>
              <a:rPr lang="tr-TR" sz="1450" dirty="0" err="1">
                <a:solidFill>
                  <a:srgbClr val="373A3C"/>
                </a:solidFill>
                <a:highlight>
                  <a:srgbClr val="FFFFFF"/>
                </a:highlight>
              </a:rPr>
              <a:t>the</a:t>
            </a:r>
            <a:r>
              <a:rPr lang="tr-TR" sz="1450" dirty="0">
                <a:solidFill>
                  <a:srgbClr val="373A3C"/>
                </a:solidFill>
                <a:highlight>
                  <a:srgbClr val="FFFFFF"/>
                </a:highlight>
              </a:rPr>
              <a:t> Data Link </a:t>
            </a:r>
            <a:r>
              <a:rPr lang="tr-TR" sz="1450" dirty="0" err="1">
                <a:solidFill>
                  <a:srgbClr val="373A3C"/>
                </a:solidFill>
                <a:highlight>
                  <a:srgbClr val="FFFFFF"/>
                </a:highlight>
              </a:rPr>
              <a:t>layer</a:t>
            </a:r>
            <a:r>
              <a:rPr lang="tr-TR" sz="1450" dirty="0">
                <a:solidFill>
                  <a:srgbClr val="373A3C"/>
                </a:solidFill>
                <a:highlight>
                  <a:srgbClr val="FFFFFF"/>
                </a:highlight>
              </a:rPr>
              <a:t> is </a:t>
            </a:r>
            <a:r>
              <a:rPr lang="tr-TR" sz="1450" dirty="0" err="1">
                <a:solidFill>
                  <a:srgbClr val="373A3C"/>
                </a:solidFill>
                <a:highlight>
                  <a:srgbClr val="FFFFFF"/>
                </a:highlight>
              </a:rPr>
              <a:t>responsible</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Ethernet </a:t>
            </a:r>
            <a:r>
              <a:rPr lang="tr-TR" sz="1450" dirty="0" err="1">
                <a:solidFill>
                  <a:srgbClr val="373A3C"/>
                </a:solidFill>
                <a:highlight>
                  <a:srgbClr val="FFFFFF"/>
                </a:highlight>
              </a:rPr>
              <a:t>addressing</a:t>
            </a:r>
            <a:r>
              <a:rPr lang="tr-TR" sz="1450" dirty="0">
                <a:solidFill>
                  <a:srgbClr val="373A3C"/>
                </a:solidFill>
                <a:highlight>
                  <a:srgbClr val="FFFFFF"/>
                </a:highlight>
              </a:rPr>
              <a:t>, </a:t>
            </a:r>
            <a:r>
              <a:rPr lang="tr-TR" sz="1450" dirty="0" err="1">
                <a:solidFill>
                  <a:srgbClr val="373A3C"/>
                </a:solidFill>
                <a:highlight>
                  <a:srgbClr val="FFFFFF"/>
                </a:highlight>
              </a:rPr>
              <a:t>commonly</a:t>
            </a:r>
            <a:r>
              <a:rPr lang="tr-TR" sz="1450" dirty="0">
                <a:solidFill>
                  <a:srgbClr val="373A3C"/>
                </a:solidFill>
                <a:highlight>
                  <a:srgbClr val="FFFFFF"/>
                </a:highlight>
              </a:rPr>
              <a:t> </a:t>
            </a:r>
            <a:r>
              <a:rPr lang="tr-TR" sz="1450" dirty="0" err="1">
                <a:solidFill>
                  <a:srgbClr val="373A3C"/>
                </a:solidFill>
                <a:highlight>
                  <a:srgbClr val="FFFFFF"/>
                </a:highlight>
              </a:rPr>
              <a:t>referred</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as hardware </a:t>
            </a:r>
            <a:r>
              <a:rPr lang="tr-TR" sz="1450" dirty="0" err="1">
                <a:solidFill>
                  <a:srgbClr val="373A3C"/>
                </a:solidFill>
                <a:highlight>
                  <a:srgbClr val="FFFFFF"/>
                </a:highlight>
              </a:rPr>
              <a:t>addressing</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MAC </a:t>
            </a:r>
            <a:r>
              <a:rPr lang="tr-TR" sz="1450" dirty="0" err="1">
                <a:solidFill>
                  <a:srgbClr val="373A3C"/>
                </a:solidFill>
                <a:highlight>
                  <a:srgbClr val="FFFFFF"/>
                </a:highlight>
              </a:rPr>
              <a:t>addressing</a:t>
            </a:r>
            <a:r>
              <a:rPr lang="tr-TR" sz="1450" dirty="0">
                <a:solidFill>
                  <a:srgbClr val="373A3C"/>
                </a:solidFill>
                <a:highlight>
                  <a:srgbClr val="FFFFFF"/>
                </a:highlight>
              </a:rPr>
              <a:t>. Ethernet is </a:t>
            </a:r>
            <a:r>
              <a:rPr lang="tr-TR" sz="1450" dirty="0" err="1">
                <a:solidFill>
                  <a:srgbClr val="373A3C"/>
                </a:solidFill>
                <a:highlight>
                  <a:srgbClr val="FFFFFF"/>
                </a:highlight>
              </a:rPr>
              <a:t>also</a:t>
            </a:r>
            <a:r>
              <a:rPr lang="tr-TR" sz="1450" dirty="0">
                <a:solidFill>
                  <a:srgbClr val="373A3C"/>
                </a:solidFill>
                <a:highlight>
                  <a:srgbClr val="FFFFFF"/>
                </a:highlight>
              </a:rPr>
              <a:t> </a:t>
            </a:r>
            <a:r>
              <a:rPr lang="tr-TR" sz="1450" dirty="0" err="1">
                <a:solidFill>
                  <a:srgbClr val="373A3C"/>
                </a:solidFill>
                <a:highlight>
                  <a:srgbClr val="FFFFFF"/>
                </a:highlight>
              </a:rPr>
              <a:t>responsible</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framing</a:t>
            </a:r>
            <a:r>
              <a:rPr lang="tr-TR" sz="1450" dirty="0">
                <a:solidFill>
                  <a:srgbClr val="373A3C"/>
                </a:solidFill>
                <a:highlight>
                  <a:srgbClr val="FFFFFF"/>
                </a:highlight>
              </a:rPr>
              <a:t> </a:t>
            </a:r>
            <a:r>
              <a:rPr lang="tr-TR" sz="1450" dirty="0" err="1">
                <a:solidFill>
                  <a:srgbClr val="373A3C"/>
                </a:solidFill>
                <a:highlight>
                  <a:srgbClr val="FFFFFF"/>
                </a:highlight>
              </a:rPr>
              <a:t>packets</a:t>
            </a:r>
            <a:r>
              <a:rPr lang="tr-TR" sz="1450" dirty="0">
                <a:solidFill>
                  <a:srgbClr val="373A3C"/>
                </a:solidFill>
                <a:highlight>
                  <a:srgbClr val="FFFFFF"/>
                </a:highlight>
              </a:rPr>
              <a:t> </a:t>
            </a:r>
            <a:r>
              <a:rPr lang="tr-TR" sz="1450" dirty="0" err="1">
                <a:solidFill>
                  <a:srgbClr val="373A3C"/>
                </a:solidFill>
                <a:highlight>
                  <a:srgbClr val="FFFFFF"/>
                </a:highlight>
              </a:rPr>
              <a:t>received</a:t>
            </a:r>
            <a:r>
              <a:rPr lang="tr-TR" sz="1450" dirty="0">
                <a:solidFill>
                  <a:srgbClr val="373A3C"/>
                </a:solidFill>
                <a:highlight>
                  <a:srgbClr val="FFFFFF"/>
                </a:highlight>
              </a:rPr>
              <a:t> </a:t>
            </a:r>
            <a:r>
              <a:rPr lang="tr-TR" sz="1450" dirty="0" err="1">
                <a:solidFill>
                  <a:srgbClr val="373A3C"/>
                </a:solidFill>
                <a:highlight>
                  <a:srgbClr val="FFFFFF"/>
                </a:highlight>
              </a:rPr>
              <a:t>from</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Network </a:t>
            </a:r>
            <a:r>
              <a:rPr lang="tr-TR" sz="1450" dirty="0" err="1">
                <a:solidFill>
                  <a:srgbClr val="373A3C"/>
                </a:solidFill>
                <a:highlight>
                  <a:srgbClr val="FFFFFF"/>
                </a:highlight>
              </a:rPr>
              <a:t>layer</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preparing</a:t>
            </a:r>
            <a:r>
              <a:rPr lang="tr-TR" sz="1450" dirty="0">
                <a:solidFill>
                  <a:srgbClr val="373A3C"/>
                </a:solidFill>
                <a:highlight>
                  <a:srgbClr val="FFFFFF"/>
                </a:highlight>
              </a:rPr>
              <a:t> </a:t>
            </a:r>
            <a:r>
              <a:rPr lang="tr-TR" sz="1450" dirty="0" err="1">
                <a:solidFill>
                  <a:srgbClr val="373A3C"/>
                </a:solidFill>
                <a:highlight>
                  <a:srgbClr val="FFFFFF"/>
                </a:highlight>
              </a:rPr>
              <a:t>them</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transmission</a:t>
            </a:r>
            <a:r>
              <a:rPr lang="tr-TR" sz="1450" dirty="0">
                <a:solidFill>
                  <a:srgbClr val="373A3C"/>
                </a:solidFill>
                <a:highlight>
                  <a:srgbClr val="FFFFFF"/>
                </a:highlight>
              </a:rPr>
              <a:t> on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local</a:t>
            </a:r>
            <a:r>
              <a:rPr lang="tr-TR" sz="1450" dirty="0">
                <a:solidFill>
                  <a:srgbClr val="373A3C"/>
                </a:solidFill>
                <a:highlight>
                  <a:srgbClr val="FFFFFF"/>
                </a:highlight>
              </a:rPr>
              <a:t> network </a:t>
            </a:r>
            <a:r>
              <a:rPr lang="tr-TR" sz="1450" dirty="0" err="1">
                <a:solidFill>
                  <a:srgbClr val="373A3C"/>
                </a:solidFill>
                <a:highlight>
                  <a:srgbClr val="FFFFFF"/>
                </a:highlight>
              </a:rPr>
              <a:t>through</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Ethernet </a:t>
            </a:r>
            <a:r>
              <a:rPr lang="tr-TR" sz="1450" dirty="0" err="1">
                <a:solidFill>
                  <a:srgbClr val="373A3C"/>
                </a:solidFill>
                <a:highlight>
                  <a:srgbClr val="FFFFFF"/>
                </a:highlight>
              </a:rPr>
              <a:t>contention</a:t>
            </a:r>
            <a:r>
              <a:rPr lang="tr-TR" sz="1450" dirty="0">
                <a:solidFill>
                  <a:srgbClr val="373A3C"/>
                </a:solidFill>
                <a:highlight>
                  <a:srgbClr val="FFFFFF"/>
                </a:highlight>
              </a:rPr>
              <a:t> </a:t>
            </a:r>
            <a:r>
              <a:rPr lang="tr-TR" sz="1450" dirty="0" err="1">
                <a:solidFill>
                  <a:srgbClr val="373A3C"/>
                </a:solidFill>
                <a:highlight>
                  <a:srgbClr val="FFFFFF"/>
                </a:highlight>
              </a:rPr>
              <a:t>media-access</a:t>
            </a:r>
            <a:r>
              <a:rPr lang="tr-TR" sz="1450" dirty="0">
                <a:solidFill>
                  <a:srgbClr val="373A3C"/>
                </a:solidFill>
                <a:highlight>
                  <a:srgbClr val="FFFFFF"/>
                </a:highlight>
              </a:rPr>
              <a:t> </a:t>
            </a:r>
            <a:r>
              <a:rPr lang="tr-TR" sz="1450" dirty="0" err="1">
                <a:solidFill>
                  <a:srgbClr val="373A3C"/>
                </a:solidFill>
                <a:highlight>
                  <a:srgbClr val="FFFFFF"/>
                </a:highlight>
              </a:rPr>
              <a:t>method</a:t>
            </a:r>
            <a:r>
              <a:rPr lang="tr-TR" sz="1450" dirty="0">
                <a:solidFill>
                  <a:srgbClr val="373A3C"/>
                </a:solidFill>
                <a:highlight>
                  <a:srgbClr val="FFFFFF"/>
                </a:highlight>
              </a:rPr>
              <a:t> </a:t>
            </a:r>
            <a:r>
              <a:rPr lang="tr-TR" sz="1450" dirty="0" err="1">
                <a:solidFill>
                  <a:srgbClr val="373A3C"/>
                </a:solidFill>
                <a:highlight>
                  <a:srgbClr val="FFFFFF"/>
                </a:highlight>
              </a:rPr>
              <a:t>known</a:t>
            </a:r>
            <a:r>
              <a:rPr lang="tr-TR" sz="1450" dirty="0">
                <a:solidFill>
                  <a:srgbClr val="373A3C"/>
                </a:solidFill>
                <a:highlight>
                  <a:srgbClr val="FFFFFF"/>
                </a:highlight>
              </a:rPr>
              <a:t> as CSMA/CD.</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rgbClr val="FFFFFF"/>
                </a:highlight>
              </a:rPr>
              <a:t>Ethernet MAC </a:t>
            </a:r>
            <a:r>
              <a:rPr lang="tr-TR" sz="1450" dirty="0" err="1">
                <a:solidFill>
                  <a:srgbClr val="373A3C"/>
                </a:solidFill>
                <a:highlight>
                  <a:srgbClr val="FFFFFF"/>
                </a:highlight>
              </a:rPr>
              <a:t>addresses</a:t>
            </a:r>
            <a:r>
              <a:rPr lang="tr-TR" sz="1450" dirty="0">
                <a:solidFill>
                  <a:srgbClr val="373A3C"/>
                </a:solidFill>
                <a:highlight>
                  <a:srgbClr val="FFFFFF"/>
                </a:highlight>
              </a:rPr>
              <a:t> </a:t>
            </a:r>
            <a:r>
              <a:rPr lang="tr-TR" sz="1450" dirty="0" err="1">
                <a:solidFill>
                  <a:srgbClr val="373A3C"/>
                </a:solidFill>
                <a:highlight>
                  <a:srgbClr val="FFFFFF"/>
                </a:highlight>
              </a:rPr>
              <a:t>are</a:t>
            </a:r>
            <a:r>
              <a:rPr lang="tr-TR" sz="1450" dirty="0">
                <a:solidFill>
                  <a:srgbClr val="373A3C"/>
                </a:solidFill>
                <a:highlight>
                  <a:srgbClr val="FFFFFF"/>
                </a:highlight>
              </a:rPr>
              <a:t> </a:t>
            </a:r>
            <a:r>
              <a:rPr lang="tr-TR" sz="1450" dirty="0" err="1">
                <a:solidFill>
                  <a:srgbClr val="373A3C"/>
                </a:solidFill>
                <a:highlight>
                  <a:srgbClr val="FFFFFF"/>
                </a:highlight>
              </a:rPr>
              <a:t>made</a:t>
            </a:r>
            <a:r>
              <a:rPr lang="tr-TR" sz="1450" dirty="0">
                <a:solidFill>
                  <a:srgbClr val="373A3C"/>
                </a:solidFill>
                <a:highlight>
                  <a:srgbClr val="FFFFFF"/>
                </a:highlight>
              </a:rPr>
              <a:t> </a:t>
            </a:r>
            <a:r>
              <a:rPr lang="tr-TR" sz="1450" dirty="0" err="1">
                <a:solidFill>
                  <a:srgbClr val="373A3C"/>
                </a:solidFill>
                <a:highlight>
                  <a:srgbClr val="FFFFFF"/>
                </a:highlight>
              </a:rPr>
              <a:t>up</a:t>
            </a:r>
            <a:r>
              <a:rPr lang="tr-TR" sz="1450" dirty="0">
                <a:solidFill>
                  <a:srgbClr val="373A3C"/>
                </a:solidFill>
                <a:highlight>
                  <a:srgbClr val="FFFFFF"/>
                </a:highlight>
              </a:rPr>
              <a:t> of </a:t>
            </a:r>
            <a:r>
              <a:rPr lang="tr-TR" sz="1450" dirty="0" err="1">
                <a:solidFill>
                  <a:srgbClr val="373A3C"/>
                </a:solidFill>
                <a:highlight>
                  <a:srgbClr val="FFFFFF"/>
                </a:highlight>
              </a:rPr>
              <a:t>hexadecimal</a:t>
            </a:r>
            <a:r>
              <a:rPr lang="tr-TR" sz="1450" dirty="0">
                <a:solidFill>
                  <a:srgbClr val="373A3C"/>
                </a:solidFill>
                <a:highlight>
                  <a:srgbClr val="FFFFFF"/>
                </a:highlight>
              </a:rPr>
              <a:t> </a:t>
            </a:r>
            <a:r>
              <a:rPr lang="tr-TR" sz="1450" dirty="0" err="1">
                <a:solidFill>
                  <a:srgbClr val="373A3C"/>
                </a:solidFill>
                <a:highlight>
                  <a:srgbClr val="FFFFFF"/>
                </a:highlight>
              </a:rPr>
              <a:t>addresses</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85a65d3a3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85a65d3a3c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İkili, onlu ve </a:t>
            </a:r>
            <a:r>
              <a:rPr lang="tr-TR" sz="1450" dirty="0" err="1">
                <a:solidFill>
                  <a:srgbClr val="373A3C"/>
                </a:solidFill>
                <a:highlight>
                  <a:srgbClr val="FFFFFF"/>
                </a:highlight>
              </a:rPr>
              <a:t>onaltılı</a:t>
            </a:r>
            <a:r>
              <a:rPr lang="tr-TR" sz="1450" dirty="0">
                <a:solidFill>
                  <a:srgbClr val="373A3C"/>
                </a:solidFill>
                <a:highlight>
                  <a:srgbClr val="FFFFFF"/>
                </a:highlight>
              </a:rPr>
              <a:t> sayılar arasındaki farkları ve bir biçimin diğerine nasıl dönüştürüleceğini anlamak, TCP/IP protokol yığını ve IP adreslemeyi daha fazla tartışmadan önce çok önemlidir.</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Öyleyse ikili numaralandırmaya başlayalım.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Bir bitin ya 1 (bir) ya da 0 (sıfır) olduğunu zaten biliyorsunuz. Tipik olarak, 4 veya 8 biti birlikte sayarsınız, bunlara sırasıyla bir yarım bayt ve bir bayt denir.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rgbClr val="FFFFFF"/>
                </a:highlight>
              </a:rPr>
              <a:t>Understanding</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differences</a:t>
            </a:r>
            <a:r>
              <a:rPr lang="tr-TR" sz="1450" dirty="0">
                <a:solidFill>
                  <a:srgbClr val="373A3C"/>
                </a:solidFill>
                <a:highlight>
                  <a:srgbClr val="FFFFFF"/>
                </a:highlight>
              </a:rPr>
              <a:t> </a:t>
            </a:r>
            <a:r>
              <a:rPr lang="tr-TR" sz="1450" dirty="0" err="1">
                <a:solidFill>
                  <a:srgbClr val="373A3C"/>
                </a:solidFill>
                <a:highlight>
                  <a:srgbClr val="FFFFFF"/>
                </a:highlight>
              </a:rPr>
              <a:t>between</a:t>
            </a:r>
            <a:r>
              <a:rPr lang="tr-TR" sz="1450" dirty="0">
                <a:solidFill>
                  <a:srgbClr val="373A3C"/>
                </a:solidFill>
                <a:highlight>
                  <a:srgbClr val="FFFFFF"/>
                </a:highlight>
              </a:rPr>
              <a:t> </a:t>
            </a:r>
            <a:r>
              <a:rPr lang="tr-TR" sz="1450" dirty="0" err="1">
                <a:solidFill>
                  <a:srgbClr val="373A3C"/>
                </a:solidFill>
                <a:highlight>
                  <a:srgbClr val="FFFFFF"/>
                </a:highlight>
              </a:rPr>
              <a:t>binary</a:t>
            </a:r>
            <a:r>
              <a:rPr lang="tr-TR" sz="1450" dirty="0">
                <a:solidFill>
                  <a:srgbClr val="373A3C"/>
                </a:solidFill>
                <a:highlight>
                  <a:srgbClr val="FFFFFF"/>
                </a:highlight>
              </a:rPr>
              <a:t>, </a:t>
            </a:r>
            <a:r>
              <a:rPr lang="tr-TR" sz="1450" dirty="0" err="1">
                <a:solidFill>
                  <a:srgbClr val="373A3C"/>
                </a:solidFill>
                <a:highlight>
                  <a:srgbClr val="FFFFFF"/>
                </a:highlight>
              </a:rPr>
              <a:t>decimal</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hexadecimal</a:t>
            </a:r>
            <a:r>
              <a:rPr lang="tr-TR" sz="1450" dirty="0">
                <a:solidFill>
                  <a:srgbClr val="373A3C"/>
                </a:solidFill>
                <a:highlight>
                  <a:srgbClr val="FFFFFF"/>
                </a:highlight>
              </a:rPr>
              <a:t> </a:t>
            </a:r>
            <a:r>
              <a:rPr lang="tr-TR" sz="1450" dirty="0" err="1">
                <a:solidFill>
                  <a:srgbClr val="373A3C"/>
                </a:solidFill>
                <a:highlight>
                  <a:srgbClr val="FFFFFF"/>
                </a:highlight>
              </a:rPr>
              <a:t>numbers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how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convert</a:t>
            </a:r>
            <a:r>
              <a:rPr lang="tr-TR" sz="1450" dirty="0">
                <a:solidFill>
                  <a:srgbClr val="373A3C"/>
                </a:solidFill>
                <a:highlight>
                  <a:srgbClr val="FFFFFF"/>
                </a:highlight>
              </a:rPr>
              <a:t> </a:t>
            </a:r>
            <a:r>
              <a:rPr lang="tr-TR" sz="1450" dirty="0" err="1">
                <a:solidFill>
                  <a:srgbClr val="373A3C"/>
                </a:solidFill>
                <a:highlight>
                  <a:srgbClr val="FFFFFF"/>
                </a:highlight>
              </a:rPr>
              <a:t>one</a:t>
            </a:r>
            <a:r>
              <a:rPr lang="tr-TR" sz="1450" dirty="0">
                <a:solidFill>
                  <a:srgbClr val="373A3C"/>
                </a:solidFill>
                <a:highlight>
                  <a:srgbClr val="FFFFFF"/>
                </a:highlight>
              </a:rPr>
              <a:t> format </a:t>
            </a:r>
            <a:r>
              <a:rPr lang="tr-TR" sz="1450" dirty="0" err="1">
                <a:solidFill>
                  <a:srgbClr val="373A3C"/>
                </a:solidFill>
                <a:highlight>
                  <a:srgbClr val="FFFFFF"/>
                </a:highlight>
              </a:rPr>
              <a:t>into</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other</a:t>
            </a:r>
            <a:r>
              <a:rPr lang="tr-TR" sz="1450" dirty="0">
                <a:solidFill>
                  <a:srgbClr val="373A3C"/>
                </a:solidFill>
                <a:highlight>
                  <a:srgbClr val="FFFFFF"/>
                </a:highlight>
              </a:rPr>
              <a:t> is </a:t>
            </a:r>
            <a:r>
              <a:rPr lang="tr-TR" sz="1450" dirty="0" err="1">
                <a:solidFill>
                  <a:srgbClr val="373A3C"/>
                </a:solidFill>
                <a:highlight>
                  <a:srgbClr val="FFFFFF"/>
                </a:highlight>
              </a:rPr>
              <a:t>very</a:t>
            </a:r>
            <a:r>
              <a:rPr lang="tr-TR" sz="1450" dirty="0">
                <a:solidFill>
                  <a:srgbClr val="373A3C"/>
                </a:solidFill>
                <a:highlight>
                  <a:srgbClr val="FFFFFF"/>
                </a:highlight>
              </a:rPr>
              <a:t> </a:t>
            </a:r>
            <a:r>
              <a:rPr lang="tr-TR" sz="1450" dirty="0" err="1">
                <a:solidFill>
                  <a:srgbClr val="373A3C"/>
                </a:solidFill>
                <a:highlight>
                  <a:srgbClr val="FFFFFF"/>
                </a:highlight>
              </a:rPr>
              <a:t>important</a:t>
            </a:r>
            <a:r>
              <a:rPr lang="tr-TR" sz="1450" dirty="0">
                <a:solidFill>
                  <a:srgbClr val="373A3C"/>
                </a:solidFill>
                <a:highlight>
                  <a:srgbClr val="FFFFFF"/>
                </a:highlight>
              </a:rPr>
              <a:t> </a:t>
            </a:r>
            <a:r>
              <a:rPr lang="tr-TR" sz="1450" dirty="0" err="1">
                <a:solidFill>
                  <a:srgbClr val="373A3C"/>
                </a:solidFill>
                <a:highlight>
                  <a:srgbClr val="FFFFFF"/>
                </a:highlight>
              </a:rPr>
              <a:t>before</a:t>
            </a:r>
            <a:r>
              <a:rPr lang="tr-TR" sz="1450" dirty="0">
                <a:solidFill>
                  <a:srgbClr val="373A3C"/>
                </a:solidFill>
                <a:highlight>
                  <a:srgbClr val="FFFFFF"/>
                </a:highlight>
              </a:rPr>
              <a:t> </a:t>
            </a:r>
            <a:r>
              <a:rPr lang="tr-TR" sz="1450" dirty="0" err="1">
                <a:solidFill>
                  <a:srgbClr val="373A3C"/>
                </a:solidFill>
                <a:highlight>
                  <a:srgbClr val="FFFFFF"/>
                </a:highlight>
              </a:rPr>
              <a:t>discussing</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TCP/IP </a:t>
            </a:r>
            <a:r>
              <a:rPr lang="tr-TR" sz="1450" dirty="0" err="1">
                <a:solidFill>
                  <a:srgbClr val="373A3C"/>
                </a:solidFill>
                <a:highlight>
                  <a:srgbClr val="FFFFFF"/>
                </a:highlight>
              </a:rPr>
              <a:t>protocol</a:t>
            </a:r>
            <a:r>
              <a:rPr lang="tr-TR" sz="1450" dirty="0">
                <a:solidFill>
                  <a:srgbClr val="373A3C"/>
                </a:solidFill>
                <a:highlight>
                  <a:srgbClr val="FFFFFF"/>
                </a:highlight>
              </a:rPr>
              <a:t> </a:t>
            </a:r>
            <a:r>
              <a:rPr lang="tr-TR" sz="1450" dirty="0" err="1">
                <a:solidFill>
                  <a:srgbClr val="373A3C"/>
                </a:solidFill>
                <a:highlight>
                  <a:srgbClr val="FFFFFF"/>
                </a:highlight>
              </a:rPr>
              <a:t>stack</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IP </a:t>
            </a:r>
            <a:r>
              <a:rPr lang="tr-TR" sz="1450" dirty="0" err="1">
                <a:solidFill>
                  <a:srgbClr val="373A3C"/>
                </a:solidFill>
                <a:highlight>
                  <a:srgbClr val="FFFFFF"/>
                </a:highlight>
              </a:rPr>
              <a:t>addressing</a:t>
            </a:r>
            <a:r>
              <a:rPr lang="tr-TR" sz="1450" dirty="0">
                <a:solidFill>
                  <a:srgbClr val="373A3C"/>
                </a:solidFill>
                <a:highlight>
                  <a:srgbClr val="FFFFFF"/>
                </a:highlight>
              </a:rPr>
              <a:t> in </a:t>
            </a:r>
            <a:r>
              <a:rPr lang="tr-TR" sz="1450" dirty="0" err="1">
                <a:solidFill>
                  <a:srgbClr val="373A3C"/>
                </a:solidFill>
                <a:highlight>
                  <a:srgbClr val="FFFFFF"/>
                </a:highlight>
              </a:rPr>
              <a:t>further</a:t>
            </a:r>
            <a:r>
              <a:rPr lang="tr-TR" sz="1450" dirty="0">
                <a:solidFill>
                  <a:srgbClr val="373A3C"/>
                </a:solidFill>
                <a:highlight>
                  <a:srgbClr val="FFFFFF"/>
                </a:highlight>
              </a:rPr>
              <a:t>. </a:t>
            </a:r>
            <a:r>
              <a:rPr lang="tr-TR" sz="1450" dirty="0" err="1">
                <a:solidFill>
                  <a:srgbClr val="373A3C"/>
                </a:solidFill>
                <a:highlight>
                  <a:srgbClr val="FFFFFF"/>
                </a:highlight>
              </a:rPr>
              <a:t>So</a:t>
            </a:r>
            <a:r>
              <a:rPr lang="tr-TR" sz="1450" dirty="0">
                <a:solidFill>
                  <a:srgbClr val="373A3C"/>
                </a:solidFill>
                <a:highlight>
                  <a:srgbClr val="FFFFFF"/>
                </a:highlight>
              </a:rPr>
              <a:t> </a:t>
            </a:r>
            <a:r>
              <a:rPr lang="tr-TR" sz="1450" dirty="0" err="1">
                <a:solidFill>
                  <a:srgbClr val="373A3C"/>
                </a:solidFill>
                <a:highlight>
                  <a:srgbClr val="FFFFFF"/>
                </a:highlight>
              </a:rPr>
              <a:t>let’s</a:t>
            </a:r>
            <a:r>
              <a:rPr lang="tr-TR" sz="1450" dirty="0">
                <a:solidFill>
                  <a:srgbClr val="373A3C"/>
                </a:solidFill>
                <a:highlight>
                  <a:srgbClr val="FFFFFF"/>
                </a:highlight>
              </a:rPr>
              <a:t> </a:t>
            </a:r>
            <a:r>
              <a:rPr lang="tr-TR" sz="1450" dirty="0" err="1">
                <a:solidFill>
                  <a:srgbClr val="373A3C"/>
                </a:solidFill>
                <a:highlight>
                  <a:srgbClr val="FFFFFF"/>
                </a:highlight>
              </a:rPr>
              <a:t>get</a:t>
            </a:r>
            <a:r>
              <a:rPr lang="tr-TR" sz="1450" dirty="0">
                <a:solidFill>
                  <a:srgbClr val="373A3C"/>
                </a:solidFill>
                <a:highlight>
                  <a:srgbClr val="FFFFFF"/>
                </a:highlight>
              </a:rPr>
              <a:t> </a:t>
            </a:r>
            <a:r>
              <a:rPr lang="tr-TR" sz="1450" dirty="0" err="1">
                <a:solidFill>
                  <a:srgbClr val="373A3C"/>
                </a:solidFill>
                <a:highlight>
                  <a:srgbClr val="FFFFFF"/>
                </a:highlight>
              </a:rPr>
              <a:t>started</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binary</a:t>
            </a:r>
            <a:r>
              <a:rPr lang="tr-TR" sz="1450" dirty="0">
                <a:solidFill>
                  <a:srgbClr val="373A3C"/>
                </a:solidFill>
                <a:highlight>
                  <a:srgbClr val="FFFFFF"/>
                </a:highlight>
              </a:rPr>
              <a:t> </a:t>
            </a:r>
            <a:r>
              <a:rPr lang="tr-TR" sz="1450" dirty="0" err="1">
                <a:solidFill>
                  <a:srgbClr val="373A3C"/>
                </a:solidFill>
                <a:highlight>
                  <a:srgbClr val="FFFFFF"/>
                </a:highlight>
              </a:rPr>
              <a:t>numbering</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already</a:t>
            </a:r>
            <a:r>
              <a:rPr lang="tr-TR" sz="1450" dirty="0">
                <a:solidFill>
                  <a:srgbClr val="373A3C"/>
                </a:solidFill>
                <a:highlight>
                  <a:srgbClr val="FFFFFF"/>
                </a:highlight>
              </a:rPr>
              <a:t> </a:t>
            </a:r>
            <a:r>
              <a:rPr lang="tr-TR" sz="1450" dirty="0" err="1">
                <a:solidFill>
                  <a:srgbClr val="373A3C"/>
                </a:solidFill>
                <a:highlight>
                  <a:srgbClr val="FFFFFF"/>
                </a:highlight>
              </a:rPr>
              <a:t>know</a:t>
            </a:r>
            <a:r>
              <a:rPr lang="tr-TR" sz="1450" dirty="0">
                <a:solidFill>
                  <a:srgbClr val="373A3C"/>
                </a:solidFill>
                <a:highlight>
                  <a:srgbClr val="FFFFFF"/>
                </a:highlight>
              </a:rPr>
              <a:t> </a:t>
            </a:r>
            <a:r>
              <a:rPr lang="tr-TR" sz="1450" dirty="0" err="1">
                <a:solidFill>
                  <a:srgbClr val="373A3C"/>
                </a:solidFill>
                <a:highlight>
                  <a:srgbClr val="FFFFFF"/>
                </a:highlight>
              </a:rPr>
              <a:t>that</a:t>
            </a:r>
            <a:r>
              <a:rPr lang="tr-TR" sz="1450" dirty="0">
                <a:solidFill>
                  <a:srgbClr val="373A3C"/>
                </a:solidFill>
                <a:highlight>
                  <a:srgbClr val="FFFFFF"/>
                </a:highlight>
              </a:rPr>
              <a:t> </a:t>
            </a:r>
            <a:r>
              <a:rPr lang="tr-TR" sz="1450" dirty="0" err="1">
                <a:solidFill>
                  <a:srgbClr val="373A3C"/>
                </a:solidFill>
                <a:highlight>
                  <a:srgbClr val="FFFFFF"/>
                </a:highlight>
              </a:rPr>
              <a:t>one</a:t>
            </a:r>
            <a:r>
              <a:rPr lang="tr-TR" sz="1450" dirty="0">
                <a:solidFill>
                  <a:srgbClr val="373A3C"/>
                </a:solidFill>
                <a:highlight>
                  <a:srgbClr val="FFFFFF"/>
                </a:highlight>
              </a:rPr>
              <a:t> bit is </a:t>
            </a:r>
            <a:r>
              <a:rPr lang="tr-TR" sz="1450" dirty="0" err="1">
                <a:solidFill>
                  <a:srgbClr val="373A3C"/>
                </a:solidFill>
                <a:highlight>
                  <a:srgbClr val="FFFFFF"/>
                </a:highlight>
              </a:rPr>
              <a:t>either</a:t>
            </a:r>
            <a:r>
              <a:rPr lang="tr-TR" sz="1450" dirty="0">
                <a:solidFill>
                  <a:srgbClr val="373A3C"/>
                </a:solidFill>
                <a:highlight>
                  <a:srgbClr val="FFFFFF"/>
                </a:highlight>
              </a:rPr>
              <a:t> a 1 (</a:t>
            </a:r>
            <a:r>
              <a:rPr lang="tr-TR" sz="1450" dirty="0" err="1">
                <a:solidFill>
                  <a:srgbClr val="373A3C"/>
                </a:solidFill>
                <a:highlight>
                  <a:srgbClr val="FFFFFF"/>
                </a:highlight>
              </a:rPr>
              <a:t>one</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a 0 (</a:t>
            </a:r>
            <a:r>
              <a:rPr lang="tr-TR" sz="1450" dirty="0" err="1">
                <a:solidFill>
                  <a:srgbClr val="373A3C"/>
                </a:solidFill>
                <a:highlight>
                  <a:srgbClr val="FFFFFF"/>
                </a:highlight>
              </a:rPr>
              <a:t>zero</a:t>
            </a:r>
            <a:r>
              <a:rPr lang="tr-TR" sz="1450" dirty="0">
                <a:solidFill>
                  <a:srgbClr val="373A3C"/>
                </a:solidFill>
                <a:highlight>
                  <a:srgbClr val="FFFFFF"/>
                </a:highlight>
              </a:rPr>
              <a:t>). </a:t>
            </a:r>
            <a:r>
              <a:rPr lang="tr-TR" sz="1450" dirty="0" err="1">
                <a:solidFill>
                  <a:srgbClr val="373A3C"/>
                </a:solidFill>
                <a:highlight>
                  <a:srgbClr val="FFFFFF"/>
                </a:highlight>
              </a:rPr>
              <a:t>Typically</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count</a:t>
            </a:r>
            <a:r>
              <a:rPr lang="tr-TR" sz="1450" dirty="0">
                <a:solidFill>
                  <a:srgbClr val="373A3C"/>
                </a:solidFill>
                <a:highlight>
                  <a:srgbClr val="FFFFFF"/>
                </a:highlight>
              </a:rPr>
              <a:t> </a:t>
            </a:r>
            <a:r>
              <a:rPr lang="tr-TR" sz="1450" dirty="0" err="1">
                <a:solidFill>
                  <a:srgbClr val="373A3C"/>
                </a:solidFill>
                <a:highlight>
                  <a:srgbClr val="FFFFFF"/>
                </a:highlight>
              </a:rPr>
              <a:t>either</a:t>
            </a:r>
            <a:r>
              <a:rPr lang="tr-TR" sz="1450" dirty="0">
                <a:solidFill>
                  <a:srgbClr val="373A3C"/>
                </a:solidFill>
                <a:highlight>
                  <a:srgbClr val="FFFFFF"/>
                </a:highlight>
              </a:rPr>
              <a:t> 4 </a:t>
            </a:r>
            <a:r>
              <a:rPr lang="tr-TR" sz="1450" dirty="0" err="1">
                <a:solidFill>
                  <a:srgbClr val="373A3C"/>
                </a:solidFill>
                <a:highlight>
                  <a:srgbClr val="FFFFFF"/>
                </a:highlight>
              </a:rPr>
              <a:t>or</a:t>
            </a:r>
            <a:r>
              <a:rPr lang="tr-TR" sz="1450" dirty="0">
                <a:solidFill>
                  <a:srgbClr val="373A3C"/>
                </a:solidFill>
                <a:highlight>
                  <a:srgbClr val="FFFFFF"/>
                </a:highlight>
              </a:rPr>
              <a:t> 8 </a:t>
            </a:r>
            <a:r>
              <a:rPr lang="tr-TR" sz="1450" dirty="0" err="1">
                <a:solidFill>
                  <a:srgbClr val="373A3C"/>
                </a:solidFill>
                <a:highlight>
                  <a:srgbClr val="FFFFFF"/>
                </a:highlight>
              </a:rPr>
              <a:t>bits</a:t>
            </a:r>
            <a:r>
              <a:rPr lang="tr-TR" sz="1450" dirty="0">
                <a:solidFill>
                  <a:srgbClr val="373A3C"/>
                </a:solidFill>
                <a:highlight>
                  <a:srgbClr val="FFFFFF"/>
                </a:highlight>
              </a:rPr>
              <a:t> </a:t>
            </a:r>
            <a:r>
              <a:rPr lang="tr-TR" sz="1450" dirty="0" err="1">
                <a:solidFill>
                  <a:srgbClr val="373A3C"/>
                </a:solidFill>
                <a:highlight>
                  <a:srgbClr val="FFFFFF"/>
                </a:highlight>
              </a:rPr>
              <a:t>together</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these</a:t>
            </a:r>
            <a:r>
              <a:rPr lang="tr-TR" sz="1450" dirty="0">
                <a:solidFill>
                  <a:srgbClr val="373A3C"/>
                </a:solidFill>
                <a:highlight>
                  <a:srgbClr val="FFFFFF"/>
                </a:highlight>
              </a:rPr>
              <a:t> </a:t>
            </a:r>
            <a:r>
              <a:rPr lang="tr-TR" sz="1450" dirty="0" err="1">
                <a:solidFill>
                  <a:srgbClr val="373A3C"/>
                </a:solidFill>
                <a:highlight>
                  <a:srgbClr val="FFFFFF"/>
                </a:highlight>
              </a:rPr>
              <a:t>being</a:t>
            </a:r>
            <a:r>
              <a:rPr lang="tr-TR" sz="1450" dirty="0">
                <a:solidFill>
                  <a:srgbClr val="373A3C"/>
                </a:solidFill>
                <a:highlight>
                  <a:srgbClr val="FFFFFF"/>
                </a:highlight>
              </a:rPr>
              <a:t> </a:t>
            </a:r>
            <a:r>
              <a:rPr lang="tr-TR" sz="1450" dirty="0" err="1">
                <a:solidFill>
                  <a:srgbClr val="373A3C"/>
                </a:solidFill>
                <a:highlight>
                  <a:srgbClr val="FFFFFF"/>
                </a:highlight>
              </a:rPr>
              <a:t>referred</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as a </a:t>
            </a:r>
            <a:r>
              <a:rPr lang="tr-TR" sz="1450" dirty="0" err="1">
                <a:solidFill>
                  <a:srgbClr val="373A3C"/>
                </a:solidFill>
                <a:highlight>
                  <a:srgbClr val="FFFFFF"/>
                </a:highlight>
              </a:rPr>
              <a:t>nibble</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 byte, </a:t>
            </a:r>
            <a:r>
              <a:rPr lang="tr-TR" sz="1450" dirty="0" err="1">
                <a:solidFill>
                  <a:srgbClr val="373A3C"/>
                </a:solidFill>
                <a:highlight>
                  <a:srgbClr val="FFFFFF"/>
                </a:highlight>
              </a:rPr>
              <a:t>respectively</a:t>
            </a:r>
            <a:r>
              <a:rPr lang="tr-TR" sz="1450" dirty="0">
                <a:solidFill>
                  <a:srgbClr val="373A3C"/>
                </a:solidFill>
                <a:highlight>
                  <a:srgbClr val="FFFFFF"/>
                </a:highlight>
              </a:rPr>
              <a:t>.</a:t>
            </a:r>
            <a:endParaRPr sz="1450" dirty="0">
              <a:solidFill>
                <a:srgbClr val="373A3C"/>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5a65d3a3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85a65d3a3c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dirty="0"/>
              <a:t>Mevcut tüm alt ağ maskelerini listelediğinden, daha sonraki derslerde IP bölümlerini cesaretlendirmeden önce tabloyu ezberlemeniz şiddetle tavsiye edilir.</a:t>
            </a:r>
          </a:p>
          <a:p>
            <a:pPr marL="0" lvl="0" indent="0" algn="l" rtl="0">
              <a:lnSpc>
                <a:spcPct val="100000"/>
              </a:lnSpc>
              <a:spcBef>
                <a:spcPts val="0"/>
              </a:spcBef>
              <a:spcAft>
                <a:spcPts val="0"/>
              </a:spcAft>
              <a:buSzPts val="1400"/>
              <a:buNone/>
            </a:pPr>
            <a:r>
              <a:rPr lang="tr-TR" sz="1400" dirty="0"/>
              <a:t>Bu tablo, ikiliden ondalığa dönüştürmeyi gösterir</a:t>
            </a:r>
          </a:p>
          <a:p>
            <a:pPr marL="0" lvl="0" indent="0" algn="l" rtl="0">
              <a:lnSpc>
                <a:spcPct val="100000"/>
              </a:lnSpc>
              <a:spcBef>
                <a:spcPts val="0"/>
              </a:spcBef>
              <a:spcAft>
                <a:spcPts val="0"/>
              </a:spcAft>
              <a:buSzPts val="1400"/>
              <a:buNone/>
            </a:pPr>
            <a:endParaRPr lang="tr-TR" sz="1400" dirty="0"/>
          </a:p>
          <a:p>
            <a:pPr marL="0" lvl="0" indent="0" algn="l" rtl="0">
              <a:lnSpc>
                <a:spcPct val="100000"/>
              </a:lnSpc>
              <a:spcBef>
                <a:spcPts val="0"/>
              </a:spcBef>
              <a:spcAft>
                <a:spcPts val="0"/>
              </a:spcAft>
              <a:buSzPts val="1400"/>
              <a:buNone/>
            </a:pPr>
            <a:r>
              <a:rPr lang="tr-TR" sz="1400" dirty="0" err="1"/>
              <a:t>It</a:t>
            </a:r>
            <a:r>
              <a:rPr lang="tr-TR" sz="1400" dirty="0"/>
              <a:t> is </a:t>
            </a:r>
            <a:r>
              <a:rPr lang="tr-TR" sz="1400" dirty="0" err="1"/>
              <a:t>strongly</a:t>
            </a:r>
            <a:r>
              <a:rPr lang="tr-TR" sz="1400" dirty="0"/>
              <a:t> </a:t>
            </a:r>
            <a:r>
              <a:rPr lang="tr-TR" sz="1400" dirty="0" err="1"/>
              <a:t>advised</a:t>
            </a:r>
            <a:r>
              <a:rPr lang="tr-TR" sz="1400" dirty="0"/>
              <a:t> </a:t>
            </a:r>
            <a:r>
              <a:rPr lang="tr-TR" sz="1400" dirty="0" err="1"/>
              <a:t>that</a:t>
            </a:r>
            <a:r>
              <a:rPr lang="tr-TR" sz="1400" dirty="0"/>
              <a:t> </a:t>
            </a:r>
            <a:r>
              <a:rPr lang="tr-TR" sz="1400" dirty="0" err="1"/>
              <a:t>you</a:t>
            </a:r>
            <a:r>
              <a:rPr lang="tr-TR" sz="1400" dirty="0"/>
              <a:t> </a:t>
            </a:r>
            <a:r>
              <a:rPr lang="tr-TR" sz="1400" dirty="0" err="1"/>
              <a:t>memorize</a:t>
            </a:r>
            <a:r>
              <a:rPr lang="tr-TR" sz="1400" dirty="0"/>
              <a:t> </a:t>
            </a:r>
            <a:r>
              <a:rPr lang="tr-TR" sz="1400" dirty="0" err="1"/>
              <a:t>the</a:t>
            </a:r>
            <a:r>
              <a:rPr lang="tr-TR" sz="1400" dirty="0"/>
              <a:t> </a:t>
            </a:r>
            <a:r>
              <a:rPr lang="tr-TR" sz="1400" dirty="0" err="1"/>
              <a:t>table</a:t>
            </a:r>
            <a:r>
              <a:rPr lang="tr-TR" sz="1400" dirty="0"/>
              <a:t> </a:t>
            </a:r>
            <a:r>
              <a:rPr lang="tr-TR" sz="1400" dirty="0" err="1"/>
              <a:t>before</a:t>
            </a:r>
            <a:r>
              <a:rPr lang="tr-TR" sz="1400" dirty="0"/>
              <a:t> </a:t>
            </a:r>
            <a:r>
              <a:rPr lang="tr-TR" sz="1400" dirty="0" err="1"/>
              <a:t>braving</a:t>
            </a:r>
            <a:r>
              <a:rPr lang="tr-TR" sz="1400" dirty="0"/>
              <a:t> </a:t>
            </a:r>
            <a:r>
              <a:rPr lang="tr-TR" sz="1400" dirty="0" err="1"/>
              <a:t>the</a:t>
            </a:r>
            <a:r>
              <a:rPr lang="tr-TR" sz="1400" dirty="0"/>
              <a:t> IP </a:t>
            </a:r>
            <a:r>
              <a:rPr lang="tr-TR" sz="1400" dirty="0" err="1"/>
              <a:t>sections</a:t>
            </a:r>
            <a:r>
              <a:rPr lang="tr-TR" sz="1400" dirty="0"/>
              <a:t> in </a:t>
            </a:r>
            <a:r>
              <a:rPr lang="tr-TR" sz="1400" dirty="0" err="1"/>
              <a:t>further</a:t>
            </a:r>
            <a:r>
              <a:rPr lang="tr-TR" sz="1400" dirty="0"/>
              <a:t> </a:t>
            </a:r>
            <a:r>
              <a:rPr lang="tr-TR" sz="1400" dirty="0" err="1"/>
              <a:t>lessons</a:t>
            </a:r>
            <a:r>
              <a:rPr lang="tr-TR" sz="1400" dirty="0"/>
              <a:t> since </a:t>
            </a:r>
            <a:r>
              <a:rPr lang="tr-TR" sz="1400" dirty="0" err="1"/>
              <a:t>this</a:t>
            </a:r>
            <a:r>
              <a:rPr lang="tr-TR" sz="1400" dirty="0"/>
              <a:t> </a:t>
            </a:r>
            <a:r>
              <a:rPr lang="tr-TR" sz="1400" dirty="0" err="1"/>
              <a:t>lists</a:t>
            </a:r>
            <a:r>
              <a:rPr lang="tr-TR" sz="1400" dirty="0"/>
              <a:t> </a:t>
            </a:r>
            <a:r>
              <a:rPr lang="tr-TR" sz="1400" dirty="0" err="1"/>
              <a:t>all</a:t>
            </a:r>
            <a:r>
              <a:rPr lang="tr-TR" sz="1400" dirty="0"/>
              <a:t> </a:t>
            </a:r>
            <a:r>
              <a:rPr lang="tr-TR" sz="1400" dirty="0" err="1"/>
              <a:t>available</a:t>
            </a:r>
            <a:r>
              <a:rPr lang="tr-TR" sz="1400" dirty="0"/>
              <a:t> </a:t>
            </a:r>
            <a:r>
              <a:rPr lang="tr-TR" sz="1400" dirty="0" err="1"/>
              <a:t>subnet</a:t>
            </a:r>
            <a:r>
              <a:rPr lang="tr-TR" sz="1400" dirty="0"/>
              <a:t> </a:t>
            </a:r>
            <a:r>
              <a:rPr lang="tr-TR" sz="1400" dirty="0" err="1"/>
              <a:t>masks</a:t>
            </a:r>
            <a:r>
              <a:rPr lang="tr-TR" sz="1400" dirty="0"/>
              <a: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tr-TR" sz="1400" dirty="0" err="1"/>
              <a:t>This</a:t>
            </a:r>
            <a:r>
              <a:rPr lang="tr-TR" sz="1400" dirty="0"/>
              <a:t> </a:t>
            </a:r>
            <a:r>
              <a:rPr lang="tr-TR" sz="1400" dirty="0" err="1"/>
              <a:t>table</a:t>
            </a:r>
            <a:r>
              <a:rPr lang="tr-TR" sz="1400" dirty="0"/>
              <a:t> </a:t>
            </a:r>
            <a:r>
              <a:rPr lang="tr-TR" sz="1400" dirty="0" err="1"/>
              <a:t>shows</a:t>
            </a:r>
            <a:r>
              <a:rPr lang="tr-TR" sz="1400" dirty="0"/>
              <a:t> </a:t>
            </a:r>
            <a:r>
              <a:rPr lang="tr-TR" sz="1400" dirty="0" err="1"/>
              <a:t>binary</a:t>
            </a:r>
            <a:r>
              <a:rPr lang="tr-TR" sz="1400" dirty="0"/>
              <a:t> </a:t>
            </a:r>
            <a:r>
              <a:rPr lang="tr-TR" sz="1400" dirty="0" err="1"/>
              <a:t>to</a:t>
            </a:r>
            <a:r>
              <a:rPr lang="tr-TR" sz="1400" dirty="0"/>
              <a:t> </a:t>
            </a:r>
            <a:r>
              <a:rPr lang="tr-TR" sz="1400" dirty="0" err="1"/>
              <a:t>decimal</a:t>
            </a:r>
            <a:r>
              <a:rPr lang="tr-TR" sz="1400" dirty="0"/>
              <a:t> </a:t>
            </a:r>
            <a:r>
              <a:rPr lang="tr-TR" sz="1400" dirty="0" err="1"/>
              <a:t>conversion</a:t>
            </a:r>
            <a:endParaRPr sz="14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5a65d3a3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85a65d3a3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400" dirty="0"/>
              <a:t>Onaltılık adresleme, ikili veya ondalık adreslemeden tamamen farklıdır; </a:t>
            </a:r>
          </a:p>
          <a:p>
            <a:pPr marL="0" lvl="0" indent="0" algn="l" rtl="0">
              <a:lnSpc>
                <a:spcPct val="100000"/>
              </a:lnSpc>
              <a:spcBef>
                <a:spcPts val="0"/>
              </a:spcBef>
              <a:spcAft>
                <a:spcPts val="0"/>
              </a:spcAft>
              <a:buNone/>
            </a:pPr>
            <a:r>
              <a:rPr lang="tr-TR" sz="1400" dirty="0"/>
              <a:t>baytlar değil, küçük parçalar okunarak dönüştürülür. Bir kemirme kullanarak, bu bitleri oldukça basit bir şekilde </a:t>
            </a:r>
            <a:r>
              <a:rPr lang="tr-TR" sz="1400" dirty="0" err="1"/>
              <a:t>hex'e</a:t>
            </a:r>
            <a:r>
              <a:rPr lang="tr-TR" sz="1400" dirty="0"/>
              <a:t> dönüştürebiliriz. İlk olarak, onaltılık adresleme şemasının yalnızca 0'dan 9'a kadar olan sayıları kullandığını anlayın. 10, 11, 12 vb. sayılar kullanılamadığından (çünkü bunlar iki basamaklı sayılardır), A, B, C, D, E ve F sırasıyla 10, 11, 12, 13, 14 ve 15'i temsil etmek için kullanılır.</a:t>
            </a:r>
          </a:p>
          <a:p>
            <a:pPr marL="0" lvl="0" indent="0" algn="l" rtl="0">
              <a:lnSpc>
                <a:spcPct val="100000"/>
              </a:lnSpc>
              <a:spcBef>
                <a:spcPts val="0"/>
              </a:spcBef>
              <a:spcAft>
                <a:spcPts val="0"/>
              </a:spcAft>
              <a:buNone/>
            </a:pPr>
            <a:endParaRPr lang="tr-TR" sz="1400" dirty="0"/>
          </a:p>
          <a:p>
            <a:pPr marL="0" lvl="0" indent="0" algn="l" rtl="0">
              <a:lnSpc>
                <a:spcPct val="100000"/>
              </a:lnSpc>
              <a:spcBef>
                <a:spcPts val="0"/>
              </a:spcBef>
              <a:spcAft>
                <a:spcPts val="0"/>
              </a:spcAft>
              <a:buNone/>
            </a:pPr>
            <a:r>
              <a:rPr lang="tr-TR" sz="1400" dirty="0" err="1"/>
              <a:t>Hexadecimal</a:t>
            </a:r>
            <a:r>
              <a:rPr lang="tr-TR" sz="1400" dirty="0"/>
              <a:t> </a:t>
            </a:r>
            <a:r>
              <a:rPr lang="tr-TR" sz="1400" dirty="0" err="1"/>
              <a:t>addressing</a:t>
            </a:r>
            <a:r>
              <a:rPr lang="tr-TR" sz="1400" dirty="0"/>
              <a:t> is </a:t>
            </a:r>
            <a:r>
              <a:rPr lang="tr-TR" sz="1400" dirty="0" err="1"/>
              <a:t>completely</a:t>
            </a:r>
            <a:r>
              <a:rPr lang="tr-TR" sz="1400" dirty="0"/>
              <a:t> </a:t>
            </a:r>
            <a:r>
              <a:rPr lang="tr-TR" sz="1400" dirty="0" err="1"/>
              <a:t>different</a:t>
            </a:r>
            <a:r>
              <a:rPr lang="tr-TR" sz="1400" dirty="0"/>
              <a:t> </a:t>
            </a:r>
            <a:r>
              <a:rPr lang="tr-TR" sz="1400" dirty="0" err="1"/>
              <a:t>than</a:t>
            </a:r>
            <a:r>
              <a:rPr lang="tr-TR" sz="1400" dirty="0"/>
              <a:t> </a:t>
            </a:r>
            <a:r>
              <a:rPr lang="tr-TR" sz="1400" dirty="0" err="1"/>
              <a:t>binary</a:t>
            </a:r>
            <a:r>
              <a:rPr lang="tr-TR" sz="1400" dirty="0"/>
              <a:t> </a:t>
            </a:r>
            <a:r>
              <a:rPr lang="tr-TR" sz="1400" dirty="0" err="1"/>
              <a:t>or</a:t>
            </a:r>
            <a:r>
              <a:rPr lang="tr-TR" sz="1400" dirty="0"/>
              <a:t> </a:t>
            </a:r>
            <a:r>
              <a:rPr lang="tr-TR" sz="1400" dirty="0" err="1"/>
              <a:t>decimal</a:t>
            </a:r>
            <a:r>
              <a:rPr lang="tr-TR" sz="1400" dirty="0"/>
              <a:t>—</a:t>
            </a:r>
            <a:r>
              <a:rPr lang="tr-TR" sz="1400" dirty="0" err="1"/>
              <a:t>it’s</a:t>
            </a:r>
            <a:r>
              <a:rPr lang="tr-TR" sz="1400" dirty="0"/>
              <a:t> </a:t>
            </a:r>
            <a:r>
              <a:rPr lang="tr-TR" sz="1400" dirty="0" err="1"/>
              <a:t>converted</a:t>
            </a:r>
            <a:r>
              <a:rPr lang="tr-TR" sz="1400" dirty="0"/>
              <a:t> </a:t>
            </a:r>
            <a:r>
              <a:rPr lang="tr-TR" sz="1400" dirty="0" err="1"/>
              <a:t>by</a:t>
            </a:r>
            <a:r>
              <a:rPr lang="tr-TR" sz="1400" dirty="0"/>
              <a:t> </a:t>
            </a:r>
            <a:r>
              <a:rPr lang="tr-TR" sz="1400" dirty="0" err="1"/>
              <a:t>reading</a:t>
            </a:r>
            <a:r>
              <a:rPr lang="tr-TR" sz="1400" dirty="0"/>
              <a:t> </a:t>
            </a:r>
            <a:r>
              <a:rPr lang="tr-TR" sz="1400" dirty="0" err="1"/>
              <a:t>nibbles</a:t>
            </a:r>
            <a:r>
              <a:rPr lang="tr-TR" sz="1400" dirty="0"/>
              <a:t>, not </a:t>
            </a:r>
            <a:r>
              <a:rPr lang="tr-TR" sz="1400" dirty="0" err="1"/>
              <a:t>bytes</a:t>
            </a:r>
            <a:r>
              <a:rPr lang="tr-TR" sz="1400" dirty="0"/>
              <a:t>. </a:t>
            </a:r>
            <a:r>
              <a:rPr lang="tr-TR" sz="1400" dirty="0" err="1"/>
              <a:t>By</a:t>
            </a:r>
            <a:r>
              <a:rPr lang="tr-TR" sz="1400" dirty="0"/>
              <a:t> </a:t>
            </a:r>
            <a:r>
              <a:rPr lang="tr-TR" sz="1400" dirty="0" err="1"/>
              <a:t>using</a:t>
            </a:r>
            <a:r>
              <a:rPr lang="tr-TR" sz="1400" dirty="0"/>
              <a:t> a </a:t>
            </a:r>
            <a:r>
              <a:rPr lang="tr-TR" sz="1400" dirty="0" err="1"/>
              <a:t>nibble</a:t>
            </a:r>
            <a:r>
              <a:rPr lang="tr-TR" sz="1400" dirty="0"/>
              <a:t>, </a:t>
            </a:r>
            <a:r>
              <a:rPr lang="tr-TR" sz="1400" dirty="0" err="1"/>
              <a:t>we</a:t>
            </a:r>
            <a:r>
              <a:rPr lang="tr-TR" sz="1400" dirty="0"/>
              <a:t> can </a:t>
            </a:r>
            <a:r>
              <a:rPr lang="tr-TR" sz="1400" dirty="0" err="1"/>
              <a:t>convert</a:t>
            </a:r>
            <a:r>
              <a:rPr lang="tr-TR" sz="1400" dirty="0"/>
              <a:t> </a:t>
            </a:r>
            <a:r>
              <a:rPr lang="tr-TR" sz="1400" dirty="0" err="1"/>
              <a:t>these</a:t>
            </a:r>
            <a:r>
              <a:rPr lang="tr-TR" sz="1400" dirty="0"/>
              <a:t> </a:t>
            </a:r>
            <a:r>
              <a:rPr lang="tr-TR" sz="1400" dirty="0" err="1"/>
              <a:t>bits</a:t>
            </a:r>
            <a:r>
              <a:rPr lang="tr-TR" sz="1400" dirty="0"/>
              <a:t> </a:t>
            </a:r>
            <a:r>
              <a:rPr lang="tr-TR" sz="1400" dirty="0" err="1"/>
              <a:t>to</a:t>
            </a:r>
            <a:r>
              <a:rPr lang="tr-TR" sz="1400" dirty="0"/>
              <a:t> </a:t>
            </a:r>
            <a:r>
              <a:rPr lang="tr-TR" sz="1400" dirty="0" err="1"/>
              <a:t>hex</a:t>
            </a:r>
            <a:r>
              <a:rPr lang="tr-TR" sz="1400" dirty="0"/>
              <a:t> </a:t>
            </a:r>
            <a:r>
              <a:rPr lang="tr-TR" sz="1400" dirty="0" err="1"/>
              <a:t>pretty</a:t>
            </a:r>
            <a:r>
              <a:rPr lang="tr-TR" sz="1400" dirty="0"/>
              <a:t> </a:t>
            </a:r>
            <a:r>
              <a:rPr lang="tr-TR" sz="1400" dirty="0" err="1"/>
              <a:t>simply</a:t>
            </a:r>
            <a:r>
              <a:rPr lang="tr-TR" sz="1400" dirty="0"/>
              <a:t>. First, </a:t>
            </a:r>
            <a:r>
              <a:rPr lang="tr-TR" sz="1400" dirty="0" err="1"/>
              <a:t>understand</a:t>
            </a:r>
            <a:r>
              <a:rPr lang="tr-TR" sz="1400" dirty="0"/>
              <a:t> </a:t>
            </a:r>
            <a:r>
              <a:rPr lang="tr-TR" sz="1400" dirty="0" err="1"/>
              <a:t>that</a:t>
            </a:r>
            <a:r>
              <a:rPr lang="tr-TR" sz="1400" dirty="0"/>
              <a:t> </a:t>
            </a:r>
            <a:r>
              <a:rPr lang="tr-TR" sz="1400" dirty="0" err="1"/>
              <a:t>the</a:t>
            </a:r>
            <a:r>
              <a:rPr lang="tr-TR" sz="1400" dirty="0"/>
              <a:t> </a:t>
            </a:r>
            <a:r>
              <a:rPr lang="tr-TR" sz="1400" dirty="0" err="1"/>
              <a:t>hexadecimal</a:t>
            </a:r>
            <a:r>
              <a:rPr lang="tr-TR" sz="1400" dirty="0"/>
              <a:t> </a:t>
            </a:r>
            <a:r>
              <a:rPr lang="tr-TR" sz="1400" dirty="0" err="1"/>
              <a:t>addressing</a:t>
            </a:r>
            <a:r>
              <a:rPr lang="tr-TR" sz="1400" dirty="0"/>
              <a:t> </a:t>
            </a:r>
            <a:r>
              <a:rPr lang="tr-TR" sz="1400" dirty="0" err="1"/>
              <a:t>scheme</a:t>
            </a:r>
            <a:r>
              <a:rPr lang="tr-TR" sz="1400" dirty="0"/>
              <a:t> </a:t>
            </a:r>
            <a:r>
              <a:rPr lang="tr-TR" sz="1400" dirty="0" err="1"/>
              <a:t>uses</a:t>
            </a:r>
            <a:r>
              <a:rPr lang="tr-TR" sz="1400" dirty="0"/>
              <a:t> </a:t>
            </a:r>
            <a:r>
              <a:rPr lang="tr-TR" sz="1400" dirty="0" err="1"/>
              <a:t>only</a:t>
            </a:r>
            <a:r>
              <a:rPr lang="tr-TR" sz="1400" dirty="0"/>
              <a:t> </a:t>
            </a:r>
            <a:r>
              <a:rPr lang="tr-TR" sz="1400" dirty="0" err="1"/>
              <a:t>the</a:t>
            </a:r>
            <a:r>
              <a:rPr lang="tr-TR" sz="1400" dirty="0"/>
              <a:t> </a:t>
            </a:r>
            <a:r>
              <a:rPr lang="tr-TR" sz="1400" dirty="0" err="1"/>
              <a:t>numbers</a:t>
            </a:r>
            <a:r>
              <a:rPr lang="tr-TR" sz="1400" dirty="0"/>
              <a:t> 0 </a:t>
            </a:r>
            <a:r>
              <a:rPr lang="tr-TR" sz="1400" dirty="0" err="1"/>
              <a:t>through</a:t>
            </a:r>
            <a:r>
              <a:rPr lang="tr-TR" sz="1400" dirty="0"/>
              <a:t> 9. </a:t>
            </a:r>
            <a:r>
              <a:rPr lang="tr-TR" sz="1400" dirty="0" err="1"/>
              <a:t>And</a:t>
            </a:r>
            <a:r>
              <a:rPr lang="tr-TR" sz="1400" dirty="0"/>
              <a:t> </a:t>
            </a:r>
            <a:r>
              <a:rPr lang="tr-TR" sz="1400" dirty="0" err="1"/>
              <a:t>because</a:t>
            </a:r>
            <a:r>
              <a:rPr lang="tr-TR" sz="1400" dirty="0"/>
              <a:t> </a:t>
            </a:r>
            <a:r>
              <a:rPr lang="tr-TR" sz="1400" dirty="0" err="1"/>
              <a:t>the</a:t>
            </a:r>
            <a:r>
              <a:rPr lang="tr-TR" sz="1400" dirty="0"/>
              <a:t> </a:t>
            </a:r>
            <a:r>
              <a:rPr lang="tr-TR" sz="1400" dirty="0" err="1"/>
              <a:t>numbers</a:t>
            </a:r>
            <a:r>
              <a:rPr lang="tr-TR" sz="1400" dirty="0"/>
              <a:t> 10, 11, 12, </a:t>
            </a:r>
            <a:r>
              <a:rPr lang="tr-TR" sz="1400" dirty="0" err="1"/>
              <a:t>and</a:t>
            </a:r>
            <a:r>
              <a:rPr lang="tr-TR" sz="1400" dirty="0"/>
              <a:t> </a:t>
            </a:r>
            <a:r>
              <a:rPr lang="tr-TR" sz="1400" dirty="0" err="1"/>
              <a:t>so</a:t>
            </a:r>
            <a:r>
              <a:rPr lang="tr-TR" sz="1400" dirty="0"/>
              <a:t> on </a:t>
            </a:r>
            <a:r>
              <a:rPr lang="tr-TR" sz="1400" dirty="0" err="1"/>
              <a:t>can’t</a:t>
            </a:r>
            <a:r>
              <a:rPr lang="tr-TR" sz="1400" dirty="0"/>
              <a:t> be </a:t>
            </a:r>
            <a:r>
              <a:rPr lang="tr-TR" sz="1400" dirty="0" err="1"/>
              <a:t>used</a:t>
            </a:r>
            <a:r>
              <a:rPr lang="tr-TR" sz="1400" dirty="0"/>
              <a:t> (</a:t>
            </a:r>
            <a:r>
              <a:rPr lang="tr-TR" sz="1400" dirty="0" err="1"/>
              <a:t>because</a:t>
            </a:r>
            <a:r>
              <a:rPr lang="tr-TR" sz="1400" dirty="0"/>
              <a:t> they </a:t>
            </a:r>
            <a:r>
              <a:rPr lang="tr-TR" sz="1400" dirty="0" err="1"/>
              <a:t>are</a:t>
            </a:r>
            <a:r>
              <a:rPr lang="tr-TR" sz="1400" dirty="0"/>
              <a:t> two-</a:t>
            </a:r>
            <a:r>
              <a:rPr lang="tr-TR" sz="1400" dirty="0" err="1"/>
              <a:t>digit</a:t>
            </a:r>
            <a:r>
              <a:rPr lang="tr-TR" sz="1400" dirty="0"/>
              <a:t> </a:t>
            </a:r>
            <a:r>
              <a:rPr lang="tr-TR" sz="1400" dirty="0" err="1"/>
              <a:t>numbers</a:t>
            </a:r>
            <a:r>
              <a:rPr lang="tr-TR" sz="1400" dirty="0"/>
              <a:t>), </a:t>
            </a:r>
            <a:r>
              <a:rPr lang="tr-TR" sz="1400" dirty="0" err="1"/>
              <a:t>the</a:t>
            </a:r>
            <a:r>
              <a:rPr lang="tr-TR" sz="1400" dirty="0"/>
              <a:t> </a:t>
            </a:r>
            <a:r>
              <a:rPr lang="tr-TR" sz="1400" dirty="0" err="1"/>
              <a:t>letters</a:t>
            </a:r>
            <a:r>
              <a:rPr lang="tr-TR" sz="1400" dirty="0"/>
              <a:t> A, B, C, D, E, </a:t>
            </a:r>
            <a:r>
              <a:rPr lang="tr-TR" sz="1400" dirty="0" err="1"/>
              <a:t>and</a:t>
            </a:r>
            <a:r>
              <a:rPr lang="tr-TR" sz="1400" dirty="0"/>
              <a:t> F </a:t>
            </a:r>
            <a:r>
              <a:rPr lang="tr-TR" sz="1400" dirty="0" err="1"/>
              <a:t>are</a:t>
            </a:r>
            <a:r>
              <a:rPr lang="tr-TR" sz="1400" dirty="0"/>
              <a:t> </a:t>
            </a:r>
            <a:r>
              <a:rPr lang="tr-TR" sz="1400" dirty="0" err="1"/>
              <a:t>used</a:t>
            </a:r>
            <a:r>
              <a:rPr lang="tr-TR" sz="1400" dirty="0"/>
              <a:t> </a:t>
            </a:r>
            <a:r>
              <a:rPr lang="tr-TR" sz="1400" dirty="0" err="1"/>
              <a:t>to</a:t>
            </a:r>
            <a:r>
              <a:rPr lang="tr-TR" sz="1400" dirty="0"/>
              <a:t> </a:t>
            </a:r>
            <a:r>
              <a:rPr lang="tr-TR" sz="1400" dirty="0" err="1"/>
              <a:t>represent</a:t>
            </a:r>
            <a:r>
              <a:rPr lang="tr-TR" sz="1400" dirty="0"/>
              <a:t> 10, 11, 12, 13, 14, </a:t>
            </a:r>
            <a:r>
              <a:rPr lang="tr-TR" sz="1400" dirty="0" err="1"/>
              <a:t>and</a:t>
            </a:r>
            <a:r>
              <a:rPr lang="tr-TR" sz="1400" dirty="0"/>
              <a:t> 15, </a:t>
            </a:r>
            <a:r>
              <a:rPr lang="tr-TR" sz="1400" dirty="0" err="1"/>
              <a:t>respectively</a:t>
            </a:r>
            <a:r>
              <a:rPr lang="tr-TR" sz="1400" dirty="0"/>
              <a:t>.</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85a65d3a3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85a65d3a3c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SLIDES_API113177515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SLIDES_API11317751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a:t>🍐 </a:t>
            </a:r>
            <a:r>
              <a:rPr lang="tr-TR" b="1" dirty="0" err="1"/>
              <a:t>This</a:t>
            </a:r>
            <a:r>
              <a:rPr lang="tr-TR" b="1" dirty="0"/>
              <a:t> is a </a:t>
            </a:r>
            <a:r>
              <a:rPr lang="tr-TR" b="1" dirty="0" err="1"/>
              <a:t>Pear</a:t>
            </a:r>
            <a:r>
              <a:rPr lang="tr-TR" b="1" dirty="0"/>
              <a:t> </a:t>
            </a:r>
            <a:r>
              <a:rPr lang="tr-TR" b="1" dirty="0" err="1"/>
              <a:t>Deck</a:t>
            </a:r>
            <a:r>
              <a:rPr lang="tr-TR" b="1" dirty="0"/>
              <a:t> </a:t>
            </a:r>
            <a:r>
              <a:rPr lang="tr-TR" b="1" dirty="0" err="1"/>
              <a:t>Text</a:t>
            </a:r>
            <a:r>
              <a:rPr lang="tr-TR" b="1" dirty="0"/>
              <a:t> </a:t>
            </a:r>
            <a:r>
              <a:rPr lang="tr-TR" b="1" dirty="0" err="1"/>
              <a:t>Slide</a:t>
            </a:r>
            <a:r>
              <a:rPr lang="tr-TR" b="1" dirty="0"/>
              <a:t> </a:t>
            </a:r>
            <a:endParaRPr b="1" dirty="0"/>
          </a:p>
          <a:p>
            <a:pPr marL="0" lvl="0" indent="0" algn="l" rtl="0">
              <a:spcBef>
                <a:spcPts val="0"/>
              </a:spcBef>
              <a:spcAft>
                <a:spcPts val="0"/>
              </a:spcAft>
              <a:buNone/>
            </a:pPr>
            <a:r>
              <a:rPr lang="tr-TR" b="1" dirty="0"/>
              <a:t>🍐 </a:t>
            </a:r>
            <a:r>
              <a:rPr lang="tr-TR" b="1" dirty="0" err="1"/>
              <a:t>To</a:t>
            </a:r>
            <a:r>
              <a:rPr lang="tr-TR" b="1" dirty="0"/>
              <a:t> </a:t>
            </a:r>
            <a:r>
              <a:rPr lang="tr-TR" b="1" dirty="0" err="1"/>
              <a:t>edit</a:t>
            </a:r>
            <a:r>
              <a:rPr lang="tr-TR" b="1" dirty="0"/>
              <a:t> </a:t>
            </a:r>
            <a:r>
              <a:rPr lang="tr-TR" b="1" dirty="0" err="1"/>
              <a:t>the</a:t>
            </a:r>
            <a:r>
              <a:rPr lang="tr-TR" b="1" dirty="0"/>
              <a:t> </a:t>
            </a:r>
            <a:r>
              <a:rPr lang="tr-TR" b="1" dirty="0" err="1"/>
              <a:t>type</a:t>
            </a:r>
            <a:r>
              <a:rPr lang="tr-TR" b="1" dirty="0"/>
              <a:t> of </a:t>
            </a:r>
            <a:r>
              <a:rPr lang="tr-TR" b="1" dirty="0" err="1"/>
              <a:t>question</a:t>
            </a:r>
            <a:r>
              <a:rPr lang="tr-TR" b="1" dirty="0"/>
              <a:t>, </a:t>
            </a:r>
            <a:r>
              <a:rPr lang="tr-TR" b="1" dirty="0" err="1"/>
              <a:t>go</a:t>
            </a:r>
            <a:r>
              <a:rPr lang="tr-TR" b="1" dirty="0"/>
              <a:t> </a:t>
            </a:r>
            <a:r>
              <a:rPr lang="tr-TR" b="1" dirty="0" err="1"/>
              <a:t>back</a:t>
            </a:r>
            <a:r>
              <a:rPr lang="tr-TR" b="1" dirty="0"/>
              <a:t> </a:t>
            </a:r>
            <a:r>
              <a:rPr lang="tr-TR" b="1" dirty="0" err="1"/>
              <a:t>to</a:t>
            </a:r>
            <a:r>
              <a:rPr lang="tr-TR" b="1" dirty="0"/>
              <a:t> </a:t>
            </a:r>
            <a:r>
              <a:rPr lang="tr-TR" b="1" dirty="0" err="1"/>
              <a:t>the</a:t>
            </a:r>
            <a:r>
              <a:rPr lang="tr-TR" b="1" dirty="0"/>
              <a:t> "Ask </a:t>
            </a:r>
            <a:r>
              <a:rPr lang="tr-TR" b="1" dirty="0" err="1"/>
              <a:t>Students</a:t>
            </a:r>
            <a:r>
              <a:rPr lang="tr-TR" b="1" dirty="0"/>
              <a:t> a </a:t>
            </a:r>
            <a:r>
              <a:rPr lang="tr-TR" b="1" dirty="0" err="1"/>
              <a:t>Question</a:t>
            </a:r>
            <a:r>
              <a:rPr lang="tr-TR" b="1" dirty="0"/>
              <a:t>" in </a:t>
            </a:r>
            <a:r>
              <a:rPr lang="tr-TR" b="1" dirty="0" err="1"/>
              <a:t>the</a:t>
            </a:r>
            <a:r>
              <a:rPr lang="tr-TR" b="1" dirty="0"/>
              <a:t> </a:t>
            </a:r>
            <a:r>
              <a:rPr lang="tr-TR" b="1" dirty="0" err="1"/>
              <a:t>Pear</a:t>
            </a:r>
            <a:r>
              <a:rPr lang="tr-TR" b="1" dirty="0"/>
              <a:t> </a:t>
            </a:r>
            <a:r>
              <a:rPr lang="tr-TR" b="1" dirty="0" err="1"/>
              <a:t>Deck</a:t>
            </a:r>
            <a:r>
              <a:rPr lang="tr-TR" b="1" dirty="0"/>
              <a:t> </a:t>
            </a:r>
            <a:r>
              <a:rPr lang="tr-TR" b="1" dirty="0" err="1"/>
              <a:t>sidebar</a:t>
            </a:r>
            <a:r>
              <a:rPr lang="tr-TR" b="1" dirty="0"/>
              <a:t>.</a:t>
            </a:r>
            <a:endParaRPr b="1" dirty="0"/>
          </a:p>
          <a:p>
            <a:pPr marL="0" lvl="0" indent="0" algn="l" rtl="0">
              <a:spcBef>
                <a:spcPts val="0"/>
              </a:spcBef>
              <a:spcAft>
                <a:spcPts val="0"/>
              </a:spcAft>
              <a:buNone/>
            </a:pPr>
            <a:endParaRPr lang="tr-TR" b="1" dirty="0"/>
          </a:p>
          <a:p>
            <a:pPr marL="0" lvl="0" indent="0" algn="l" rtl="0">
              <a:spcBef>
                <a:spcPts val="0"/>
              </a:spcBef>
              <a:spcAft>
                <a:spcPts val="0"/>
              </a:spcAft>
              <a:buNone/>
            </a:pPr>
            <a:r>
              <a:rPr lang="tr-TR" b="1" dirty="0"/>
              <a:t>Ders saatleri arasındaki veya bir ders dönemi içindeki etkinlikler arasındaki geçişler, karışıklık ve kaos zamanları olabilir - öğrencilerin dikkatlerinin dağılması kolay bir zamandır ve siz farkına varmadan dikkatlerini kaybedersiniz. Bir aktiviteyi tamamlamak ve bir sonraki aktiviteye hazırlanmak için net adımlar belirtmek için bu slaydı kullanarak öğrencilerin ne beklemeleri gerektiğini bilmelerine yardımcı olun. Mümkünse listeyi üç adımdan fazla tutmamaya çalışın.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1" dirty="0" err="1"/>
              <a:t>Answer</a:t>
            </a:r>
            <a:r>
              <a:rPr lang="tr-TR" b="1" dirty="0"/>
              <a:t> is: 0010 0111</a:t>
            </a:r>
          </a:p>
          <a:p>
            <a:pPr marL="0" lvl="0" indent="0" algn="l" rtl="0">
              <a:spcBef>
                <a:spcPts val="0"/>
              </a:spcBef>
              <a:spcAft>
                <a:spcPts val="0"/>
              </a:spcAft>
              <a:buNone/>
            </a:pPr>
            <a:endParaRPr lang="tr-TR" b="1" dirty="0"/>
          </a:p>
          <a:p>
            <a:pPr marL="0" lvl="0" indent="0" algn="l" rtl="0">
              <a:spcBef>
                <a:spcPts val="0"/>
              </a:spcBef>
              <a:spcAft>
                <a:spcPts val="0"/>
              </a:spcAft>
              <a:buNone/>
            </a:pPr>
            <a:endParaRPr lang="tr-TR" b="1" dirty="0"/>
          </a:p>
          <a:p>
            <a:pPr marL="0" lvl="0" indent="0" algn="l" rtl="0">
              <a:spcBef>
                <a:spcPts val="0"/>
              </a:spcBef>
              <a:spcAft>
                <a:spcPts val="0"/>
              </a:spcAft>
              <a:buNone/>
            </a:pPr>
            <a:r>
              <a:rPr lang="tr-TR" b="1" dirty="0" err="1"/>
              <a:t>Transition</a:t>
            </a:r>
            <a:r>
              <a:rPr lang="tr-TR" b="1" dirty="0"/>
              <a:t> </a:t>
            </a:r>
            <a:r>
              <a:rPr lang="tr-TR" b="1" dirty="0" err="1"/>
              <a:t>Template</a:t>
            </a:r>
            <a:endParaRPr b="1" dirty="0"/>
          </a:p>
          <a:p>
            <a:pPr marL="0" lvl="0" indent="0" algn="l" rtl="0">
              <a:spcBef>
                <a:spcPts val="0"/>
              </a:spcBef>
              <a:spcAft>
                <a:spcPts val="0"/>
              </a:spcAft>
              <a:buNone/>
            </a:pPr>
            <a:r>
              <a:rPr lang="tr-TR" b="1" dirty="0" err="1"/>
              <a:t>Transitions</a:t>
            </a:r>
            <a:r>
              <a:rPr lang="tr-TR" b="1" dirty="0"/>
              <a:t> </a:t>
            </a:r>
            <a:r>
              <a:rPr lang="tr-TR" b="1" dirty="0" err="1"/>
              <a:t>between</a:t>
            </a:r>
            <a:r>
              <a:rPr lang="tr-TR" b="1" dirty="0"/>
              <a:t> </a:t>
            </a:r>
            <a:r>
              <a:rPr lang="tr-TR" b="1" dirty="0" err="1"/>
              <a:t>class</a:t>
            </a:r>
            <a:r>
              <a:rPr lang="tr-TR" b="1" dirty="0"/>
              <a:t> </a:t>
            </a:r>
            <a:r>
              <a:rPr lang="tr-TR" b="1" dirty="0" err="1"/>
              <a:t>periods</a:t>
            </a:r>
            <a:r>
              <a:rPr lang="tr-TR" b="1" dirty="0"/>
              <a:t> </a:t>
            </a:r>
            <a:r>
              <a:rPr lang="tr-TR" b="1" dirty="0" err="1"/>
              <a:t>or</a:t>
            </a:r>
            <a:r>
              <a:rPr lang="tr-TR" b="1" dirty="0"/>
              <a:t> </a:t>
            </a:r>
            <a:r>
              <a:rPr lang="tr-TR" b="1" dirty="0" err="1"/>
              <a:t>between</a:t>
            </a:r>
            <a:r>
              <a:rPr lang="tr-TR" b="1" dirty="0"/>
              <a:t> </a:t>
            </a:r>
            <a:r>
              <a:rPr lang="tr-TR" b="1" dirty="0" err="1"/>
              <a:t>activities</a:t>
            </a:r>
            <a:r>
              <a:rPr lang="tr-TR" b="1" dirty="0"/>
              <a:t> </a:t>
            </a:r>
            <a:r>
              <a:rPr lang="tr-TR" b="1" dirty="0" err="1"/>
              <a:t>within</a:t>
            </a:r>
            <a:r>
              <a:rPr lang="tr-TR" b="1" dirty="0"/>
              <a:t> a </a:t>
            </a:r>
            <a:r>
              <a:rPr lang="tr-TR" b="1" dirty="0" err="1"/>
              <a:t>class</a:t>
            </a:r>
            <a:r>
              <a:rPr lang="tr-TR" b="1" dirty="0"/>
              <a:t> </a:t>
            </a:r>
            <a:r>
              <a:rPr lang="tr-TR" b="1" dirty="0" err="1"/>
              <a:t>period</a:t>
            </a:r>
            <a:r>
              <a:rPr lang="tr-TR" b="1" dirty="0"/>
              <a:t> can be </a:t>
            </a:r>
            <a:r>
              <a:rPr lang="tr-TR" b="1" dirty="0" err="1"/>
              <a:t>times</a:t>
            </a:r>
            <a:r>
              <a:rPr lang="tr-TR" b="1" dirty="0"/>
              <a:t> </a:t>
            </a:r>
            <a:r>
              <a:rPr lang="tr-TR" b="1" dirty="0" err="1"/>
              <a:t>for</a:t>
            </a:r>
            <a:r>
              <a:rPr lang="tr-TR" b="1" dirty="0"/>
              <a:t> </a:t>
            </a:r>
            <a:r>
              <a:rPr lang="tr-TR" b="1" dirty="0" err="1"/>
              <a:t>confusion</a:t>
            </a:r>
            <a:r>
              <a:rPr lang="tr-TR" b="1" dirty="0"/>
              <a:t> </a:t>
            </a:r>
            <a:r>
              <a:rPr lang="tr-TR" b="1" dirty="0" err="1"/>
              <a:t>and</a:t>
            </a:r>
            <a:r>
              <a:rPr lang="tr-TR" b="1" dirty="0"/>
              <a:t> </a:t>
            </a:r>
            <a:r>
              <a:rPr lang="tr-TR" b="1" dirty="0" err="1"/>
              <a:t>chaos</a:t>
            </a:r>
            <a:r>
              <a:rPr lang="tr-TR" b="1" dirty="0"/>
              <a:t> - </a:t>
            </a:r>
            <a:r>
              <a:rPr lang="tr-TR" b="1" dirty="0" err="1"/>
              <a:t>it’s</a:t>
            </a:r>
            <a:r>
              <a:rPr lang="tr-TR" b="1" dirty="0"/>
              <a:t> an </a:t>
            </a:r>
            <a:r>
              <a:rPr lang="tr-TR" b="1" dirty="0" err="1"/>
              <a:t>easy</a:t>
            </a:r>
            <a:r>
              <a:rPr lang="tr-TR" b="1" dirty="0"/>
              <a:t> time </a:t>
            </a:r>
            <a:r>
              <a:rPr lang="tr-TR" b="1" dirty="0" err="1"/>
              <a:t>for</a:t>
            </a:r>
            <a:r>
              <a:rPr lang="tr-TR" b="1" dirty="0"/>
              <a:t> </a:t>
            </a:r>
            <a:r>
              <a:rPr lang="tr-TR" b="1" dirty="0" err="1"/>
              <a:t>students</a:t>
            </a:r>
            <a:r>
              <a:rPr lang="tr-TR" b="1" dirty="0"/>
              <a:t> </a:t>
            </a:r>
            <a:r>
              <a:rPr lang="tr-TR" b="1" dirty="0" err="1"/>
              <a:t>to</a:t>
            </a:r>
            <a:r>
              <a:rPr lang="tr-TR" b="1" dirty="0"/>
              <a:t> </a:t>
            </a:r>
            <a:r>
              <a:rPr lang="tr-TR" b="1" dirty="0" err="1"/>
              <a:t>become</a:t>
            </a:r>
            <a:r>
              <a:rPr lang="tr-TR" b="1" dirty="0"/>
              <a:t> </a:t>
            </a:r>
            <a:r>
              <a:rPr lang="tr-TR" b="1" dirty="0" err="1"/>
              <a:t>distracted</a:t>
            </a:r>
            <a:r>
              <a:rPr lang="tr-TR" b="1" dirty="0"/>
              <a:t>, </a:t>
            </a:r>
            <a:r>
              <a:rPr lang="tr-TR" b="1" dirty="0" err="1"/>
              <a:t>and</a:t>
            </a:r>
            <a:r>
              <a:rPr lang="tr-TR" b="1" dirty="0"/>
              <a:t> </a:t>
            </a:r>
            <a:r>
              <a:rPr lang="tr-TR" b="1" dirty="0" err="1"/>
              <a:t>before</a:t>
            </a:r>
            <a:r>
              <a:rPr lang="tr-TR" b="1" dirty="0"/>
              <a:t> </a:t>
            </a:r>
            <a:r>
              <a:rPr lang="tr-TR" b="1" dirty="0" err="1"/>
              <a:t>you</a:t>
            </a:r>
            <a:r>
              <a:rPr lang="tr-TR" b="1" dirty="0"/>
              <a:t> </a:t>
            </a:r>
            <a:r>
              <a:rPr lang="tr-TR" b="1" dirty="0" err="1"/>
              <a:t>know</a:t>
            </a:r>
            <a:r>
              <a:rPr lang="tr-TR" b="1" dirty="0"/>
              <a:t> it, </a:t>
            </a:r>
            <a:r>
              <a:rPr lang="tr-TR" b="1" dirty="0" err="1"/>
              <a:t>you’ve</a:t>
            </a:r>
            <a:r>
              <a:rPr lang="tr-TR" b="1" dirty="0"/>
              <a:t> </a:t>
            </a:r>
            <a:r>
              <a:rPr lang="tr-TR" b="1" dirty="0" err="1"/>
              <a:t>lost</a:t>
            </a:r>
            <a:r>
              <a:rPr lang="tr-TR" b="1" dirty="0"/>
              <a:t> </a:t>
            </a:r>
            <a:r>
              <a:rPr lang="tr-TR" b="1" dirty="0" err="1"/>
              <a:t>their</a:t>
            </a:r>
            <a:r>
              <a:rPr lang="tr-TR" b="1" dirty="0"/>
              <a:t> </a:t>
            </a:r>
            <a:r>
              <a:rPr lang="tr-TR" b="1" dirty="0" err="1"/>
              <a:t>attention</a:t>
            </a:r>
            <a:r>
              <a:rPr lang="tr-TR" b="1" dirty="0"/>
              <a:t>. Help </a:t>
            </a:r>
            <a:r>
              <a:rPr lang="tr-TR" b="1" dirty="0" err="1"/>
              <a:t>students</a:t>
            </a:r>
            <a:r>
              <a:rPr lang="tr-TR" b="1" dirty="0"/>
              <a:t> </a:t>
            </a:r>
            <a:r>
              <a:rPr lang="tr-TR" b="1" dirty="0" err="1"/>
              <a:t>know</a:t>
            </a:r>
            <a:r>
              <a:rPr lang="tr-TR" b="1" dirty="0"/>
              <a:t> </a:t>
            </a:r>
            <a:r>
              <a:rPr lang="tr-TR" b="1" dirty="0" err="1"/>
              <a:t>what</a:t>
            </a:r>
            <a:r>
              <a:rPr lang="tr-TR" b="1" dirty="0"/>
              <a:t> </a:t>
            </a:r>
            <a:r>
              <a:rPr lang="tr-TR" b="1" dirty="0" err="1"/>
              <a:t>to</a:t>
            </a:r>
            <a:r>
              <a:rPr lang="tr-TR" b="1" dirty="0"/>
              <a:t> </a:t>
            </a:r>
            <a:r>
              <a:rPr lang="tr-TR" b="1" dirty="0" err="1"/>
              <a:t>expect</a:t>
            </a:r>
            <a:r>
              <a:rPr lang="tr-TR" b="1" dirty="0"/>
              <a:t> </a:t>
            </a:r>
            <a:r>
              <a:rPr lang="tr-TR" b="1" dirty="0" err="1"/>
              <a:t>by</a:t>
            </a:r>
            <a:r>
              <a:rPr lang="tr-TR" b="1" dirty="0"/>
              <a:t> </a:t>
            </a:r>
            <a:r>
              <a:rPr lang="tr-TR" b="1" dirty="0" err="1"/>
              <a:t>using</a:t>
            </a:r>
            <a:r>
              <a:rPr lang="tr-TR" b="1" dirty="0"/>
              <a:t> </a:t>
            </a:r>
            <a:r>
              <a:rPr lang="tr-TR" b="1" dirty="0" err="1"/>
              <a:t>this</a:t>
            </a:r>
            <a:r>
              <a:rPr lang="tr-TR" b="1" dirty="0"/>
              <a:t> </a:t>
            </a:r>
            <a:r>
              <a:rPr lang="tr-TR" b="1" dirty="0" err="1"/>
              <a:t>slide</a:t>
            </a:r>
            <a:r>
              <a:rPr lang="tr-TR" b="1" dirty="0"/>
              <a:t> </a:t>
            </a:r>
            <a:r>
              <a:rPr lang="tr-TR" b="1" dirty="0" err="1"/>
              <a:t>to</a:t>
            </a:r>
            <a:r>
              <a:rPr lang="tr-TR" b="1" dirty="0"/>
              <a:t> </a:t>
            </a:r>
            <a:r>
              <a:rPr lang="tr-TR" b="1" dirty="0" err="1"/>
              <a:t>articulate</a:t>
            </a:r>
            <a:r>
              <a:rPr lang="tr-TR" b="1" dirty="0"/>
              <a:t> </a:t>
            </a:r>
            <a:r>
              <a:rPr lang="tr-TR" b="1" dirty="0" err="1"/>
              <a:t>clear</a:t>
            </a:r>
            <a:r>
              <a:rPr lang="tr-TR" b="1" dirty="0"/>
              <a:t> </a:t>
            </a:r>
            <a:r>
              <a:rPr lang="tr-TR" b="1" dirty="0" err="1"/>
              <a:t>steps</a:t>
            </a:r>
            <a:r>
              <a:rPr lang="tr-TR" b="1" dirty="0"/>
              <a:t> </a:t>
            </a:r>
            <a:r>
              <a:rPr lang="tr-TR" b="1" dirty="0" err="1"/>
              <a:t>for</a:t>
            </a:r>
            <a:r>
              <a:rPr lang="tr-TR" b="1" dirty="0"/>
              <a:t> </a:t>
            </a:r>
            <a:r>
              <a:rPr lang="tr-TR" b="1" dirty="0" err="1"/>
              <a:t>wrapping</a:t>
            </a:r>
            <a:r>
              <a:rPr lang="tr-TR" b="1" dirty="0"/>
              <a:t> </a:t>
            </a:r>
            <a:r>
              <a:rPr lang="tr-TR" b="1" dirty="0" err="1"/>
              <a:t>up</a:t>
            </a:r>
            <a:r>
              <a:rPr lang="tr-TR" b="1" dirty="0"/>
              <a:t> </a:t>
            </a:r>
            <a:r>
              <a:rPr lang="tr-TR" b="1" dirty="0" err="1"/>
              <a:t>one</a:t>
            </a:r>
            <a:r>
              <a:rPr lang="tr-TR" b="1" dirty="0"/>
              <a:t> </a:t>
            </a:r>
            <a:r>
              <a:rPr lang="tr-TR" b="1" dirty="0" err="1"/>
              <a:t>activity</a:t>
            </a:r>
            <a:r>
              <a:rPr lang="tr-TR" b="1" dirty="0"/>
              <a:t> </a:t>
            </a:r>
            <a:r>
              <a:rPr lang="tr-TR" b="1" dirty="0" err="1"/>
              <a:t>and</a:t>
            </a:r>
            <a:r>
              <a:rPr lang="tr-TR" b="1" dirty="0"/>
              <a:t> </a:t>
            </a:r>
            <a:r>
              <a:rPr lang="tr-TR" b="1" dirty="0" err="1"/>
              <a:t>prepare</a:t>
            </a:r>
            <a:r>
              <a:rPr lang="tr-TR" b="1" dirty="0"/>
              <a:t> </a:t>
            </a:r>
            <a:r>
              <a:rPr lang="tr-TR" b="1" dirty="0" err="1"/>
              <a:t>for</a:t>
            </a:r>
            <a:r>
              <a:rPr lang="tr-TR" b="1" dirty="0"/>
              <a:t> </a:t>
            </a:r>
            <a:r>
              <a:rPr lang="tr-TR" b="1" dirty="0" err="1"/>
              <a:t>the</a:t>
            </a:r>
            <a:r>
              <a:rPr lang="tr-TR" b="1" dirty="0"/>
              <a:t> </a:t>
            </a:r>
            <a:r>
              <a:rPr lang="tr-TR" b="1" dirty="0" err="1"/>
              <a:t>next</a:t>
            </a:r>
            <a:r>
              <a:rPr lang="tr-TR" b="1" dirty="0"/>
              <a:t>. </a:t>
            </a:r>
            <a:r>
              <a:rPr lang="tr-TR" b="1" dirty="0" err="1"/>
              <a:t>Try</a:t>
            </a:r>
            <a:r>
              <a:rPr lang="tr-TR" b="1" dirty="0"/>
              <a:t> </a:t>
            </a:r>
            <a:r>
              <a:rPr lang="tr-TR" b="1" dirty="0" err="1"/>
              <a:t>to</a:t>
            </a:r>
            <a:r>
              <a:rPr lang="tr-TR" b="1" dirty="0"/>
              <a:t> </a:t>
            </a:r>
            <a:r>
              <a:rPr lang="tr-TR" b="1" dirty="0" err="1"/>
              <a:t>keep</a:t>
            </a:r>
            <a:r>
              <a:rPr lang="tr-TR" b="1" dirty="0"/>
              <a:t> </a:t>
            </a:r>
            <a:r>
              <a:rPr lang="tr-TR" b="1" dirty="0" err="1"/>
              <a:t>the</a:t>
            </a:r>
            <a:r>
              <a:rPr lang="tr-TR" b="1" dirty="0"/>
              <a:t> </a:t>
            </a:r>
            <a:r>
              <a:rPr lang="tr-TR" b="1" dirty="0" err="1"/>
              <a:t>list</a:t>
            </a:r>
            <a:r>
              <a:rPr lang="tr-TR" b="1" dirty="0"/>
              <a:t> </a:t>
            </a:r>
            <a:r>
              <a:rPr lang="tr-TR" b="1" dirty="0" err="1"/>
              <a:t>to</a:t>
            </a:r>
            <a:r>
              <a:rPr lang="tr-TR" b="1" dirty="0"/>
              <a:t> </a:t>
            </a:r>
            <a:r>
              <a:rPr lang="tr-TR" b="1" dirty="0" err="1"/>
              <a:t>no</a:t>
            </a:r>
            <a:r>
              <a:rPr lang="tr-TR" b="1" dirty="0"/>
              <a:t> </a:t>
            </a:r>
            <a:r>
              <a:rPr lang="tr-TR" b="1" dirty="0" err="1"/>
              <a:t>more</a:t>
            </a:r>
            <a:r>
              <a:rPr lang="tr-TR" b="1" dirty="0"/>
              <a:t> </a:t>
            </a:r>
            <a:r>
              <a:rPr lang="tr-TR" b="1" dirty="0" err="1"/>
              <a:t>than</a:t>
            </a:r>
            <a:r>
              <a:rPr lang="tr-TR" b="1" dirty="0"/>
              <a:t> </a:t>
            </a:r>
            <a:r>
              <a:rPr lang="tr-TR" b="1" dirty="0" err="1"/>
              <a:t>three</a:t>
            </a:r>
            <a:r>
              <a:rPr lang="tr-TR" b="1" dirty="0"/>
              <a:t> </a:t>
            </a:r>
            <a:r>
              <a:rPr lang="tr-TR" b="1" dirty="0" err="1"/>
              <a:t>steps</a:t>
            </a:r>
            <a:r>
              <a:rPr lang="tr-TR" b="1" dirty="0"/>
              <a:t> </a:t>
            </a:r>
            <a:r>
              <a:rPr lang="tr-TR" b="1" dirty="0" err="1"/>
              <a:t>if</a:t>
            </a:r>
            <a:r>
              <a:rPr lang="tr-TR" b="1" dirty="0"/>
              <a:t> </a:t>
            </a:r>
            <a:r>
              <a:rPr lang="tr-TR" b="1" dirty="0" err="1"/>
              <a:t>you</a:t>
            </a:r>
            <a:r>
              <a:rPr lang="tr-TR" b="1" dirty="0"/>
              <a:t> can.</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tr-TR" b="1" dirty="0" err="1"/>
              <a:t>Answer</a:t>
            </a:r>
            <a:r>
              <a:rPr lang="tr-TR" b="1" dirty="0"/>
              <a:t> is: 0010 0111</a:t>
            </a:r>
            <a:endParaRPr b="1"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85a65d3a3c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85a65d3a3c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a:t>🍐 </a:t>
            </a:r>
            <a:r>
              <a:rPr lang="tr-TR" b="1" dirty="0" err="1"/>
              <a:t>This</a:t>
            </a:r>
            <a:r>
              <a:rPr lang="tr-TR" b="1" dirty="0"/>
              <a:t> is a </a:t>
            </a:r>
            <a:r>
              <a:rPr lang="tr-TR" b="1" dirty="0" err="1"/>
              <a:t>Pear</a:t>
            </a:r>
            <a:r>
              <a:rPr lang="tr-TR" b="1" dirty="0"/>
              <a:t> </a:t>
            </a:r>
            <a:r>
              <a:rPr lang="tr-TR" b="1" dirty="0" err="1"/>
              <a:t>Deck</a:t>
            </a:r>
            <a:r>
              <a:rPr lang="tr-TR" b="1" dirty="0"/>
              <a:t> </a:t>
            </a:r>
            <a:r>
              <a:rPr lang="tr-TR" b="1" dirty="0" err="1"/>
              <a:t>Text</a:t>
            </a:r>
            <a:r>
              <a:rPr lang="tr-TR" b="1" dirty="0"/>
              <a:t> </a:t>
            </a:r>
            <a:r>
              <a:rPr lang="tr-TR" b="1" dirty="0" err="1"/>
              <a:t>Slide</a:t>
            </a:r>
            <a:r>
              <a:rPr lang="tr-TR" b="1" dirty="0"/>
              <a:t> </a:t>
            </a:r>
            <a:endParaRPr b="1" dirty="0"/>
          </a:p>
          <a:p>
            <a:pPr marL="0" lvl="0" indent="0" algn="l" rtl="0">
              <a:spcBef>
                <a:spcPts val="0"/>
              </a:spcBef>
              <a:spcAft>
                <a:spcPts val="0"/>
              </a:spcAft>
              <a:buNone/>
            </a:pPr>
            <a:r>
              <a:rPr lang="tr-TR" b="1" dirty="0"/>
              <a:t>🍐 </a:t>
            </a:r>
            <a:r>
              <a:rPr lang="tr-TR" b="1" dirty="0" err="1"/>
              <a:t>To</a:t>
            </a:r>
            <a:r>
              <a:rPr lang="tr-TR" b="1" dirty="0"/>
              <a:t> </a:t>
            </a:r>
            <a:r>
              <a:rPr lang="tr-TR" b="1" dirty="0" err="1"/>
              <a:t>edit</a:t>
            </a:r>
            <a:r>
              <a:rPr lang="tr-TR" b="1" dirty="0"/>
              <a:t> </a:t>
            </a:r>
            <a:r>
              <a:rPr lang="tr-TR" b="1" dirty="0" err="1"/>
              <a:t>the</a:t>
            </a:r>
            <a:r>
              <a:rPr lang="tr-TR" b="1" dirty="0"/>
              <a:t> </a:t>
            </a:r>
            <a:r>
              <a:rPr lang="tr-TR" b="1" dirty="0" err="1"/>
              <a:t>type</a:t>
            </a:r>
            <a:r>
              <a:rPr lang="tr-TR" b="1" dirty="0"/>
              <a:t> of </a:t>
            </a:r>
            <a:r>
              <a:rPr lang="tr-TR" b="1" dirty="0" err="1"/>
              <a:t>question</a:t>
            </a:r>
            <a:r>
              <a:rPr lang="tr-TR" b="1" dirty="0"/>
              <a:t>, </a:t>
            </a:r>
            <a:r>
              <a:rPr lang="tr-TR" b="1" dirty="0" err="1"/>
              <a:t>go</a:t>
            </a:r>
            <a:r>
              <a:rPr lang="tr-TR" b="1" dirty="0"/>
              <a:t> </a:t>
            </a:r>
            <a:r>
              <a:rPr lang="tr-TR" b="1" dirty="0" err="1"/>
              <a:t>back</a:t>
            </a:r>
            <a:r>
              <a:rPr lang="tr-TR" b="1" dirty="0"/>
              <a:t> </a:t>
            </a:r>
            <a:r>
              <a:rPr lang="tr-TR" b="1" dirty="0" err="1"/>
              <a:t>to</a:t>
            </a:r>
            <a:r>
              <a:rPr lang="tr-TR" b="1" dirty="0"/>
              <a:t> </a:t>
            </a:r>
            <a:r>
              <a:rPr lang="tr-TR" b="1" dirty="0" err="1"/>
              <a:t>the</a:t>
            </a:r>
            <a:r>
              <a:rPr lang="tr-TR" b="1" dirty="0"/>
              <a:t> "Ask </a:t>
            </a:r>
            <a:r>
              <a:rPr lang="tr-TR" b="1" dirty="0" err="1"/>
              <a:t>Students</a:t>
            </a:r>
            <a:r>
              <a:rPr lang="tr-TR" b="1" dirty="0"/>
              <a:t> a </a:t>
            </a:r>
            <a:r>
              <a:rPr lang="tr-TR" b="1" dirty="0" err="1"/>
              <a:t>Question</a:t>
            </a:r>
            <a:r>
              <a:rPr lang="tr-TR" b="1" dirty="0"/>
              <a:t>" in </a:t>
            </a:r>
            <a:r>
              <a:rPr lang="tr-TR" b="1" dirty="0" err="1"/>
              <a:t>the</a:t>
            </a:r>
            <a:r>
              <a:rPr lang="tr-TR" b="1" dirty="0"/>
              <a:t> </a:t>
            </a:r>
            <a:r>
              <a:rPr lang="tr-TR" b="1" dirty="0" err="1"/>
              <a:t>Pear</a:t>
            </a:r>
            <a:r>
              <a:rPr lang="tr-TR" b="1" dirty="0"/>
              <a:t> </a:t>
            </a:r>
            <a:r>
              <a:rPr lang="tr-TR" b="1" dirty="0" err="1"/>
              <a:t>Deck</a:t>
            </a:r>
            <a:r>
              <a:rPr lang="tr-TR" b="1" dirty="0"/>
              <a:t> </a:t>
            </a:r>
            <a:r>
              <a:rPr lang="tr-TR" b="1" dirty="0" err="1"/>
              <a:t>sidebar</a:t>
            </a:r>
            <a:r>
              <a:rPr lang="tr-TR" b="1" dirty="0"/>
              <a:t>.</a:t>
            </a:r>
            <a:endParaRPr b="1" dirty="0"/>
          </a:p>
          <a:p>
            <a:pPr marL="0" lvl="0" indent="0" algn="l" rtl="0">
              <a:spcBef>
                <a:spcPts val="0"/>
              </a:spcBef>
              <a:spcAft>
                <a:spcPts val="0"/>
              </a:spcAft>
              <a:buNone/>
            </a:pPr>
            <a:r>
              <a:rPr lang="tr-TR" b="1" dirty="0"/>
              <a:t>Geçiş </a:t>
            </a:r>
            <a:r>
              <a:rPr lang="tr-TR" b="1" dirty="0" err="1"/>
              <a:t>ŞablonuDers</a:t>
            </a:r>
            <a:r>
              <a:rPr lang="tr-TR" b="1" dirty="0"/>
              <a:t> saatleri arasındaki veya bir ders dönemi içindeki etkinlikler arasındaki geçişler, karışıklık ve kaos zamanları olabilir - öğrencilerin dikkatlerinin dağılması kolay bir zamandır ve siz farkına varmadan dikkatlerini kaybedersiniz. Bir aktiviteyi tamamlamak ve bir sonraki aktiviteye hazırlanmak için net adımlar belirtmek için bu slaydı kullanarak öğrencilerin ne beklemeleri gerektiğini bilmelerine yardımcı olun. Mümkünse listeyi üç adımdan fazla tutmamaya </a:t>
            </a:r>
            <a:r>
              <a:rPr lang="tr-TR" b="1" dirty="0" err="1"/>
              <a:t>çalışın.Cevap</a:t>
            </a:r>
            <a:r>
              <a:rPr lang="tr-TR" b="1" dirty="0"/>
              <a:t>: 1111 1001</a:t>
            </a:r>
          </a:p>
          <a:p>
            <a:pPr marL="0" lvl="0" indent="0" algn="l" rtl="0">
              <a:spcBef>
                <a:spcPts val="0"/>
              </a:spcBef>
              <a:spcAft>
                <a:spcPts val="0"/>
              </a:spcAft>
              <a:buNone/>
            </a:pPr>
            <a:endParaRPr lang="tr-TR" b="1" dirty="0"/>
          </a:p>
          <a:p>
            <a:pPr marL="0" lvl="0" indent="0" algn="l" rtl="0">
              <a:spcBef>
                <a:spcPts val="0"/>
              </a:spcBef>
              <a:spcAft>
                <a:spcPts val="0"/>
              </a:spcAft>
              <a:buNone/>
            </a:pPr>
            <a:r>
              <a:rPr lang="tr-TR" b="1" dirty="0" err="1"/>
              <a:t>Transition</a:t>
            </a:r>
            <a:r>
              <a:rPr lang="tr-TR" b="1" dirty="0"/>
              <a:t> </a:t>
            </a:r>
            <a:r>
              <a:rPr lang="tr-TR" b="1" dirty="0" err="1"/>
              <a:t>Template</a:t>
            </a:r>
            <a:endParaRPr b="1" dirty="0"/>
          </a:p>
          <a:p>
            <a:pPr marL="0" lvl="0" indent="0" algn="l" rtl="0">
              <a:spcBef>
                <a:spcPts val="0"/>
              </a:spcBef>
              <a:spcAft>
                <a:spcPts val="0"/>
              </a:spcAft>
              <a:buNone/>
            </a:pPr>
            <a:r>
              <a:rPr lang="tr-TR" b="1" dirty="0" err="1"/>
              <a:t>Transitions</a:t>
            </a:r>
            <a:r>
              <a:rPr lang="tr-TR" b="1" dirty="0"/>
              <a:t> </a:t>
            </a:r>
            <a:r>
              <a:rPr lang="tr-TR" b="1" dirty="0" err="1"/>
              <a:t>between</a:t>
            </a:r>
            <a:r>
              <a:rPr lang="tr-TR" b="1" dirty="0"/>
              <a:t> </a:t>
            </a:r>
            <a:r>
              <a:rPr lang="tr-TR" b="1" dirty="0" err="1"/>
              <a:t>class</a:t>
            </a:r>
            <a:r>
              <a:rPr lang="tr-TR" b="1" dirty="0"/>
              <a:t> </a:t>
            </a:r>
            <a:r>
              <a:rPr lang="tr-TR" b="1" dirty="0" err="1"/>
              <a:t>periods</a:t>
            </a:r>
            <a:r>
              <a:rPr lang="tr-TR" b="1" dirty="0"/>
              <a:t> </a:t>
            </a:r>
            <a:r>
              <a:rPr lang="tr-TR" b="1" dirty="0" err="1"/>
              <a:t>or</a:t>
            </a:r>
            <a:r>
              <a:rPr lang="tr-TR" b="1" dirty="0"/>
              <a:t> </a:t>
            </a:r>
            <a:r>
              <a:rPr lang="tr-TR" b="1" dirty="0" err="1"/>
              <a:t>between</a:t>
            </a:r>
            <a:r>
              <a:rPr lang="tr-TR" b="1" dirty="0"/>
              <a:t> </a:t>
            </a:r>
            <a:r>
              <a:rPr lang="tr-TR" b="1" dirty="0" err="1"/>
              <a:t>activities</a:t>
            </a:r>
            <a:r>
              <a:rPr lang="tr-TR" b="1" dirty="0"/>
              <a:t> </a:t>
            </a:r>
            <a:r>
              <a:rPr lang="tr-TR" b="1" dirty="0" err="1"/>
              <a:t>within</a:t>
            </a:r>
            <a:r>
              <a:rPr lang="tr-TR" b="1" dirty="0"/>
              <a:t> a </a:t>
            </a:r>
            <a:r>
              <a:rPr lang="tr-TR" b="1" dirty="0" err="1"/>
              <a:t>class</a:t>
            </a:r>
            <a:r>
              <a:rPr lang="tr-TR" b="1" dirty="0"/>
              <a:t> </a:t>
            </a:r>
            <a:r>
              <a:rPr lang="tr-TR" b="1" dirty="0" err="1"/>
              <a:t>period</a:t>
            </a:r>
            <a:r>
              <a:rPr lang="tr-TR" b="1" dirty="0"/>
              <a:t> can be </a:t>
            </a:r>
            <a:r>
              <a:rPr lang="tr-TR" b="1" dirty="0" err="1"/>
              <a:t>times</a:t>
            </a:r>
            <a:r>
              <a:rPr lang="tr-TR" b="1" dirty="0"/>
              <a:t> </a:t>
            </a:r>
            <a:r>
              <a:rPr lang="tr-TR" b="1" dirty="0" err="1"/>
              <a:t>for</a:t>
            </a:r>
            <a:r>
              <a:rPr lang="tr-TR" b="1" dirty="0"/>
              <a:t> </a:t>
            </a:r>
            <a:r>
              <a:rPr lang="tr-TR" b="1" dirty="0" err="1"/>
              <a:t>confusion</a:t>
            </a:r>
            <a:r>
              <a:rPr lang="tr-TR" b="1" dirty="0"/>
              <a:t> </a:t>
            </a:r>
            <a:r>
              <a:rPr lang="tr-TR" b="1" dirty="0" err="1"/>
              <a:t>and</a:t>
            </a:r>
            <a:r>
              <a:rPr lang="tr-TR" b="1" dirty="0"/>
              <a:t> </a:t>
            </a:r>
            <a:r>
              <a:rPr lang="tr-TR" b="1" dirty="0" err="1"/>
              <a:t>chaos</a:t>
            </a:r>
            <a:r>
              <a:rPr lang="tr-TR" b="1" dirty="0"/>
              <a:t> - </a:t>
            </a:r>
            <a:r>
              <a:rPr lang="tr-TR" b="1" dirty="0" err="1"/>
              <a:t>it’s</a:t>
            </a:r>
            <a:r>
              <a:rPr lang="tr-TR" b="1" dirty="0"/>
              <a:t> an </a:t>
            </a:r>
            <a:r>
              <a:rPr lang="tr-TR" b="1" dirty="0" err="1"/>
              <a:t>easy</a:t>
            </a:r>
            <a:r>
              <a:rPr lang="tr-TR" b="1" dirty="0"/>
              <a:t> time </a:t>
            </a:r>
            <a:r>
              <a:rPr lang="tr-TR" b="1" dirty="0" err="1"/>
              <a:t>for</a:t>
            </a:r>
            <a:r>
              <a:rPr lang="tr-TR" b="1" dirty="0"/>
              <a:t> </a:t>
            </a:r>
            <a:r>
              <a:rPr lang="tr-TR" b="1" dirty="0" err="1"/>
              <a:t>students</a:t>
            </a:r>
            <a:r>
              <a:rPr lang="tr-TR" b="1" dirty="0"/>
              <a:t> </a:t>
            </a:r>
            <a:r>
              <a:rPr lang="tr-TR" b="1" dirty="0" err="1"/>
              <a:t>to</a:t>
            </a:r>
            <a:r>
              <a:rPr lang="tr-TR" b="1" dirty="0"/>
              <a:t> </a:t>
            </a:r>
            <a:r>
              <a:rPr lang="tr-TR" b="1" dirty="0" err="1"/>
              <a:t>become</a:t>
            </a:r>
            <a:r>
              <a:rPr lang="tr-TR" b="1" dirty="0"/>
              <a:t> </a:t>
            </a:r>
            <a:r>
              <a:rPr lang="tr-TR" b="1" dirty="0" err="1"/>
              <a:t>distracted</a:t>
            </a:r>
            <a:r>
              <a:rPr lang="tr-TR" b="1" dirty="0"/>
              <a:t>, </a:t>
            </a:r>
            <a:r>
              <a:rPr lang="tr-TR" b="1" dirty="0" err="1"/>
              <a:t>and</a:t>
            </a:r>
            <a:r>
              <a:rPr lang="tr-TR" b="1" dirty="0"/>
              <a:t> </a:t>
            </a:r>
            <a:r>
              <a:rPr lang="tr-TR" b="1" dirty="0" err="1"/>
              <a:t>before</a:t>
            </a:r>
            <a:r>
              <a:rPr lang="tr-TR" b="1" dirty="0"/>
              <a:t> </a:t>
            </a:r>
            <a:r>
              <a:rPr lang="tr-TR" b="1" dirty="0" err="1"/>
              <a:t>you</a:t>
            </a:r>
            <a:r>
              <a:rPr lang="tr-TR" b="1" dirty="0"/>
              <a:t> </a:t>
            </a:r>
            <a:r>
              <a:rPr lang="tr-TR" b="1" dirty="0" err="1"/>
              <a:t>know</a:t>
            </a:r>
            <a:r>
              <a:rPr lang="tr-TR" b="1" dirty="0"/>
              <a:t> it, </a:t>
            </a:r>
            <a:r>
              <a:rPr lang="tr-TR" b="1" dirty="0" err="1"/>
              <a:t>you’ve</a:t>
            </a:r>
            <a:r>
              <a:rPr lang="tr-TR" b="1" dirty="0"/>
              <a:t> </a:t>
            </a:r>
            <a:r>
              <a:rPr lang="tr-TR" b="1" dirty="0" err="1"/>
              <a:t>lost</a:t>
            </a:r>
            <a:r>
              <a:rPr lang="tr-TR" b="1" dirty="0"/>
              <a:t> </a:t>
            </a:r>
            <a:r>
              <a:rPr lang="tr-TR" b="1" dirty="0" err="1"/>
              <a:t>their</a:t>
            </a:r>
            <a:r>
              <a:rPr lang="tr-TR" b="1" dirty="0"/>
              <a:t> </a:t>
            </a:r>
            <a:r>
              <a:rPr lang="tr-TR" b="1" dirty="0" err="1"/>
              <a:t>attention</a:t>
            </a:r>
            <a:r>
              <a:rPr lang="tr-TR" b="1" dirty="0"/>
              <a:t>. Help </a:t>
            </a:r>
            <a:r>
              <a:rPr lang="tr-TR" b="1" dirty="0" err="1"/>
              <a:t>students</a:t>
            </a:r>
            <a:r>
              <a:rPr lang="tr-TR" b="1" dirty="0"/>
              <a:t> </a:t>
            </a:r>
            <a:r>
              <a:rPr lang="tr-TR" b="1" dirty="0" err="1"/>
              <a:t>know</a:t>
            </a:r>
            <a:r>
              <a:rPr lang="tr-TR" b="1" dirty="0"/>
              <a:t> </a:t>
            </a:r>
            <a:r>
              <a:rPr lang="tr-TR" b="1" dirty="0" err="1"/>
              <a:t>what</a:t>
            </a:r>
            <a:r>
              <a:rPr lang="tr-TR" b="1" dirty="0"/>
              <a:t> </a:t>
            </a:r>
            <a:r>
              <a:rPr lang="tr-TR" b="1" dirty="0" err="1"/>
              <a:t>to</a:t>
            </a:r>
            <a:r>
              <a:rPr lang="tr-TR" b="1" dirty="0"/>
              <a:t> </a:t>
            </a:r>
            <a:r>
              <a:rPr lang="tr-TR" b="1" dirty="0" err="1"/>
              <a:t>expect</a:t>
            </a:r>
            <a:r>
              <a:rPr lang="tr-TR" b="1" dirty="0"/>
              <a:t> </a:t>
            </a:r>
            <a:r>
              <a:rPr lang="tr-TR" b="1" dirty="0" err="1"/>
              <a:t>by</a:t>
            </a:r>
            <a:r>
              <a:rPr lang="tr-TR" b="1" dirty="0"/>
              <a:t> </a:t>
            </a:r>
            <a:r>
              <a:rPr lang="tr-TR" b="1" dirty="0" err="1"/>
              <a:t>using</a:t>
            </a:r>
            <a:r>
              <a:rPr lang="tr-TR" b="1" dirty="0"/>
              <a:t> </a:t>
            </a:r>
            <a:r>
              <a:rPr lang="tr-TR" b="1" dirty="0" err="1"/>
              <a:t>this</a:t>
            </a:r>
            <a:r>
              <a:rPr lang="tr-TR" b="1" dirty="0"/>
              <a:t> </a:t>
            </a:r>
            <a:r>
              <a:rPr lang="tr-TR" b="1" dirty="0" err="1"/>
              <a:t>slide</a:t>
            </a:r>
            <a:r>
              <a:rPr lang="tr-TR" b="1" dirty="0"/>
              <a:t> </a:t>
            </a:r>
            <a:r>
              <a:rPr lang="tr-TR" b="1" dirty="0" err="1"/>
              <a:t>to</a:t>
            </a:r>
            <a:r>
              <a:rPr lang="tr-TR" b="1" dirty="0"/>
              <a:t> </a:t>
            </a:r>
            <a:r>
              <a:rPr lang="tr-TR" b="1" dirty="0" err="1"/>
              <a:t>articulate</a:t>
            </a:r>
            <a:r>
              <a:rPr lang="tr-TR" b="1" dirty="0"/>
              <a:t> </a:t>
            </a:r>
            <a:r>
              <a:rPr lang="tr-TR" b="1" dirty="0" err="1"/>
              <a:t>clear</a:t>
            </a:r>
            <a:r>
              <a:rPr lang="tr-TR" b="1" dirty="0"/>
              <a:t> </a:t>
            </a:r>
            <a:r>
              <a:rPr lang="tr-TR" b="1" dirty="0" err="1"/>
              <a:t>steps</a:t>
            </a:r>
            <a:r>
              <a:rPr lang="tr-TR" b="1" dirty="0"/>
              <a:t> </a:t>
            </a:r>
            <a:r>
              <a:rPr lang="tr-TR" b="1" dirty="0" err="1"/>
              <a:t>for</a:t>
            </a:r>
            <a:r>
              <a:rPr lang="tr-TR" b="1" dirty="0"/>
              <a:t> </a:t>
            </a:r>
            <a:r>
              <a:rPr lang="tr-TR" b="1" dirty="0" err="1"/>
              <a:t>wrapping</a:t>
            </a:r>
            <a:r>
              <a:rPr lang="tr-TR" b="1" dirty="0"/>
              <a:t> </a:t>
            </a:r>
            <a:r>
              <a:rPr lang="tr-TR" b="1" dirty="0" err="1"/>
              <a:t>up</a:t>
            </a:r>
            <a:r>
              <a:rPr lang="tr-TR" b="1" dirty="0"/>
              <a:t> </a:t>
            </a:r>
            <a:r>
              <a:rPr lang="tr-TR" b="1" dirty="0" err="1"/>
              <a:t>one</a:t>
            </a:r>
            <a:r>
              <a:rPr lang="tr-TR" b="1" dirty="0"/>
              <a:t> </a:t>
            </a:r>
            <a:r>
              <a:rPr lang="tr-TR" b="1" dirty="0" err="1"/>
              <a:t>activity</a:t>
            </a:r>
            <a:r>
              <a:rPr lang="tr-TR" b="1" dirty="0"/>
              <a:t> </a:t>
            </a:r>
            <a:r>
              <a:rPr lang="tr-TR" b="1" dirty="0" err="1"/>
              <a:t>and</a:t>
            </a:r>
            <a:r>
              <a:rPr lang="tr-TR" b="1" dirty="0"/>
              <a:t> </a:t>
            </a:r>
            <a:r>
              <a:rPr lang="tr-TR" b="1" dirty="0" err="1"/>
              <a:t>prepare</a:t>
            </a:r>
            <a:r>
              <a:rPr lang="tr-TR" b="1" dirty="0"/>
              <a:t> </a:t>
            </a:r>
            <a:r>
              <a:rPr lang="tr-TR" b="1" dirty="0" err="1"/>
              <a:t>for</a:t>
            </a:r>
            <a:r>
              <a:rPr lang="tr-TR" b="1" dirty="0"/>
              <a:t> </a:t>
            </a:r>
            <a:r>
              <a:rPr lang="tr-TR" b="1" dirty="0" err="1"/>
              <a:t>the</a:t>
            </a:r>
            <a:r>
              <a:rPr lang="tr-TR" b="1" dirty="0"/>
              <a:t> </a:t>
            </a:r>
            <a:r>
              <a:rPr lang="tr-TR" b="1" dirty="0" err="1"/>
              <a:t>next</a:t>
            </a:r>
            <a:r>
              <a:rPr lang="tr-TR" b="1" dirty="0"/>
              <a:t>. </a:t>
            </a:r>
            <a:r>
              <a:rPr lang="tr-TR" b="1" dirty="0" err="1"/>
              <a:t>Try</a:t>
            </a:r>
            <a:r>
              <a:rPr lang="tr-TR" b="1" dirty="0"/>
              <a:t> </a:t>
            </a:r>
            <a:r>
              <a:rPr lang="tr-TR" b="1" dirty="0" err="1"/>
              <a:t>to</a:t>
            </a:r>
            <a:r>
              <a:rPr lang="tr-TR" b="1" dirty="0"/>
              <a:t> </a:t>
            </a:r>
            <a:r>
              <a:rPr lang="tr-TR" b="1" dirty="0" err="1"/>
              <a:t>keep</a:t>
            </a:r>
            <a:r>
              <a:rPr lang="tr-TR" b="1" dirty="0"/>
              <a:t> </a:t>
            </a:r>
            <a:r>
              <a:rPr lang="tr-TR" b="1" dirty="0" err="1"/>
              <a:t>the</a:t>
            </a:r>
            <a:r>
              <a:rPr lang="tr-TR" b="1" dirty="0"/>
              <a:t> </a:t>
            </a:r>
            <a:r>
              <a:rPr lang="tr-TR" b="1" dirty="0" err="1"/>
              <a:t>list</a:t>
            </a:r>
            <a:r>
              <a:rPr lang="tr-TR" b="1" dirty="0"/>
              <a:t> </a:t>
            </a:r>
            <a:r>
              <a:rPr lang="tr-TR" b="1" dirty="0" err="1"/>
              <a:t>to</a:t>
            </a:r>
            <a:r>
              <a:rPr lang="tr-TR" b="1" dirty="0"/>
              <a:t> </a:t>
            </a:r>
            <a:r>
              <a:rPr lang="tr-TR" b="1" dirty="0" err="1"/>
              <a:t>no</a:t>
            </a:r>
            <a:r>
              <a:rPr lang="tr-TR" b="1" dirty="0"/>
              <a:t> </a:t>
            </a:r>
            <a:r>
              <a:rPr lang="tr-TR" b="1" dirty="0" err="1"/>
              <a:t>more</a:t>
            </a:r>
            <a:r>
              <a:rPr lang="tr-TR" b="1" dirty="0"/>
              <a:t> </a:t>
            </a:r>
            <a:r>
              <a:rPr lang="tr-TR" b="1" dirty="0" err="1"/>
              <a:t>than</a:t>
            </a:r>
            <a:r>
              <a:rPr lang="tr-TR" b="1" dirty="0"/>
              <a:t> </a:t>
            </a:r>
            <a:r>
              <a:rPr lang="tr-TR" b="1" dirty="0" err="1"/>
              <a:t>three</a:t>
            </a:r>
            <a:r>
              <a:rPr lang="tr-TR" b="1" dirty="0"/>
              <a:t> </a:t>
            </a:r>
            <a:r>
              <a:rPr lang="tr-TR" b="1" dirty="0" err="1"/>
              <a:t>steps</a:t>
            </a:r>
            <a:r>
              <a:rPr lang="tr-TR" b="1" dirty="0"/>
              <a:t> </a:t>
            </a:r>
            <a:r>
              <a:rPr lang="tr-TR" b="1" dirty="0" err="1"/>
              <a:t>if</a:t>
            </a:r>
            <a:r>
              <a:rPr lang="tr-TR" b="1" dirty="0"/>
              <a:t> </a:t>
            </a:r>
            <a:r>
              <a:rPr lang="tr-TR" b="1" dirty="0" err="1"/>
              <a:t>you</a:t>
            </a:r>
            <a:r>
              <a:rPr lang="tr-TR" b="1" dirty="0"/>
              <a:t> can.</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tr-TR" b="1" dirty="0" err="1"/>
              <a:t>Answer</a:t>
            </a:r>
            <a:r>
              <a:rPr lang="tr-TR" b="1" dirty="0"/>
              <a:t> is: 1111 1001</a:t>
            </a:r>
            <a:endParaRPr b="1"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c2f2de2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7c2f2de2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Ağları birbirine bağlayan donanım ve yazılım sistemi</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a:t>Kablosuz =wifi</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5a65d3a3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85a65d3a3c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tr-TR" sz="1400" dirty="0"/>
              <a:t>Ethernet adreslerine MAC (Medya Erişim Kontrolü) adresleri denir.</a:t>
            </a:r>
          </a:p>
          <a:p>
            <a:pPr marL="139700" lvl="0" indent="0" algn="l" rtl="0">
              <a:lnSpc>
                <a:spcPct val="100000"/>
              </a:lnSpc>
              <a:spcBef>
                <a:spcPts val="0"/>
              </a:spcBef>
              <a:spcAft>
                <a:spcPts val="0"/>
              </a:spcAft>
              <a:buSzPts val="1400"/>
              <a:buNone/>
            </a:pPr>
            <a:r>
              <a:rPr lang="tr-TR" sz="1400" dirty="0"/>
              <a:t>Her ağ cihazının benzersiz bir MAC adresi vardır. Bir Ethernet çerçevesi gönderdiğimizde, kaynak olarak kendi MAC adresimizi ve hedef olarak alıcı MAC adresini ekliyoruz. </a:t>
            </a:r>
          </a:p>
          <a:p>
            <a:pPr marL="139700" lvl="0" indent="0" algn="l" rtl="0">
              <a:lnSpc>
                <a:spcPct val="100000"/>
              </a:lnSpc>
              <a:spcBef>
                <a:spcPts val="0"/>
              </a:spcBef>
              <a:spcAft>
                <a:spcPts val="0"/>
              </a:spcAft>
              <a:buSzPts val="1400"/>
              <a:buNone/>
            </a:pPr>
            <a:r>
              <a:rPr lang="tr-TR" sz="1400" dirty="0"/>
              <a:t>MAC Adresleri, üretim sırasında ağ kartına (Ağ Arayüz Kartı olarak bilinir) gömülü olan bir bilgisayarın </a:t>
            </a:r>
          </a:p>
          <a:p>
            <a:pPr marL="139700" lvl="0" indent="0" algn="l" rtl="0">
              <a:lnSpc>
                <a:spcPct val="100000"/>
              </a:lnSpc>
              <a:spcBef>
                <a:spcPts val="0"/>
              </a:spcBef>
              <a:spcAft>
                <a:spcPts val="0"/>
              </a:spcAft>
              <a:buSzPts val="1400"/>
              <a:buNone/>
            </a:pPr>
            <a:r>
              <a:rPr lang="tr-TR" sz="1400" dirty="0"/>
              <a:t>benzersiz 48 bitlik donanım numarasıdır. MAC Adresi, bir ağ cihazının Fiziksel Adresi olarak da bilinir.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a:t>Ethernet </a:t>
            </a:r>
            <a:r>
              <a:rPr lang="tr-TR" sz="1400" dirty="0" err="1"/>
              <a:t>addresses</a:t>
            </a:r>
            <a:r>
              <a:rPr lang="tr-TR" sz="1400" dirty="0"/>
              <a:t> </a:t>
            </a:r>
            <a:r>
              <a:rPr lang="tr-TR" sz="1400" dirty="0" err="1"/>
              <a:t>are</a:t>
            </a:r>
            <a:r>
              <a:rPr lang="tr-TR" sz="1400" dirty="0"/>
              <a:t> </a:t>
            </a:r>
            <a:r>
              <a:rPr lang="tr-TR" sz="1400" dirty="0" err="1"/>
              <a:t>called</a:t>
            </a:r>
            <a:r>
              <a:rPr lang="tr-TR" sz="1400" dirty="0"/>
              <a:t> MAC (Media Access Control) </a:t>
            </a:r>
            <a:r>
              <a:rPr lang="tr-TR" sz="1400" dirty="0" err="1"/>
              <a:t>addresses</a:t>
            </a:r>
            <a:r>
              <a:rPr lang="tr-TR" sz="1400" dirty="0"/>
              <a:t>. </a:t>
            </a:r>
            <a:r>
              <a:rPr lang="tr-TR" sz="1400" dirty="0" err="1"/>
              <a:t>Each</a:t>
            </a:r>
            <a:r>
              <a:rPr lang="tr-TR" sz="1400" dirty="0"/>
              <a:t> network </a:t>
            </a:r>
            <a:r>
              <a:rPr lang="tr-TR" sz="1400" dirty="0" err="1"/>
              <a:t>device</a:t>
            </a:r>
            <a:r>
              <a:rPr lang="tr-TR" sz="1400" dirty="0"/>
              <a:t> has a </a:t>
            </a:r>
            <a:r>
              <a:rPr lang="tr-TR" sz="1400" dirty="0" err="1"/>
              <a:t>unique</a:t>
            </a:r>
            <a:r>
              <a:rPr lang="tr-TR" sz="1400" dirty="0"/>
              <a:t> MAC </a:t>
            </a:r>
            <a:r>
              <a:rPr lang="tr-TR" sz="1400" dirty="0" err="1"/>
              <a:t>address</a:t>
            </a:r>
            <a:r>
              <a:rPr lang="tr-TR" sz="1400" dirty="0"/>
              <a:t>. </a:t>
            </a:r>
            <a:r>
              <a:rPr lang="tr-TR" sz="1400" dirty="0" err="1"/>
              <a:t>When</a:t>
            </a:r>
            <a:r>
              <a:rPr lang="tr-TR" sz="1400" dirty="0"/>
              <a:t> </a:t>
            </a:r>
            <a:r>
              <a:rPr lang="tr-TR" sz="1400" dirty="0" err="1"/>
              <a:t>we</a:t>
            </a:r>
            <a:r>
              <a:rPr lang="tr-TR" sz="1400" dirty="0"/>
              <a:t> </a:t>
            </a:r>
            <a:r>
              <a:rPr lang="tr-TR" sz="1400" dirty="0" err="1"/>
              <a:t>send</a:t>
            </a:r>
            <a:r>
              <a:rPr lang="tr-TR" sz="1400" dirty="0"/>
              <a:t> an Ethernet </a:t>
            </a:r>
            <a:r>
              <a:rPr lang="tr-TR" sz="1400" dirty="0" err="1"/>
              <a:t>frame</a:t>
            </a:r>
            <a:r>
              <a:rPr lang="tr-TR" sz="1400" dirty="0"/>
              <a:t>, </a:t>
            </a:r>
            <a:r>
              <a:rPr lang="tr-TR" sz="1400" dirty="0" err="1"/>
              <a:t>we</a:t>
            </a:r>
            <a:r>
              <a:rPr lang="tr-TR" sz="1400" dirty="0"/>
              <a:t> </a:t>
            </a:r>
            <a:r>
              <a:rPr lang="tr-TR" sz="1400" dirty="0" err="1"/>
              <a:t>add</a:t>
            </a:r>
            <a:r>
              <a:rPr lang="tr-TR" sz="1400" dirty="0"/>
              <a:t> </a:t>
            </a:r>
            <a:r>
              <a:rPr lang="tr-TR" sz="1400" dirty="0" err="1"/>
              <a:t>our</a:t>
            </a:r>
            <a:r>
              <a:rPr lang="tr-TR" sz="1400" dirty="0"/>
              <a:t> </a:t>
            </a:r>
            <a:r>
              <a:rPr lang="tr-TR" sz="1400" dirty="0" err="1"/>
              <a:t>own</a:t>
            </a:r>
            <a:r>
              <a:rPr lang="tr-TR" sz="1400" dirty="0"/>
              <a:t> MAC </a:t>
            </a:r>
            <a:r>
              <a:rPr lang="tr-TR" sz="1400" dirty="0" err="1"/>
              <a:t>address</a:t>
            </a:r>
            <a:r>
              <a:rPr lang="tr-TR" sz="1400" dirty="0"/>
              <a:t> as </a:t>
            </a:r>
            <a:r>
              <a:rPr lang="tr-TR" sz="1400" dirty="0" err="1"/>
              <a:t>the</a:t>
            </a:r>
            <a:r>
              <a:rPr lang="tr-TR" sz="1400" dirty="0"/>
              <a:t> </a:t>
            </a:r>
            <a:r>
              <a:rPr lang="tr-TR" sz="1400" dirty="0" err="1"/>
              <a:t>source</a:t>
            </a:r>
            <a:r>
              <a:rPr lang="tr-TR" sz="1400" dirty="0"/>
              <a:t> </a:t>
            </a:r>
            <a:r>
              <a:rPr lang="tr-TR" sz="1400" dirty="0" err="1"/>
              <a:t>and</a:t>
            </a:r>
            <a:r>
              <a:rPr lang="tr-TR" sz="1400" dirty="0"/>
              <a:t> </a:t>
            </a:r>
            <a:r>
              <a:rPr lang="tr-TR" sz="1400" dirty="0" err="1"/>
              <a:t>the</a:t>
            </a:r>
            <a:r>
              <a:rPr lang="tr-TR" sz="1400" dirty="0"/>
              <a:t> </a:t>
            </a:r>
            <a:r>
              <a:rPr lang="tr-TR" sz="1400" dirty="0" err="1"/>
              <a:t>receiver</a:t>
            </a:r>
            <a:r>
              <a:rPr lang="tr-TR" sz="1400" dirty="0"/>
              <a:t> MAC </a:t>
            </a:r>
            <a:r>
              <a:rPr lang="tr-TR" sz="1400" dirty="0" err="1"/>
              <a:t>address</a:t>
            </a:r>
            <a:r>
              <a:rPr lang="tr-TR" sz="1400" dirty="0"/>
              <a:t> as </a:t>
            </a:r>
            <a:r>
              <a:rPr lang="tr-TR" sz="1400" dirty="0" err="1"/>
              <a:t>the</a:t>
            </a:r>
            <a:r>
              <a:rPr lang="tr-TR" sz="1400" dirty="0"/>
              <a:t> </a:t>
            </a:r>
            <a:r>
              <a:rPr lang="tr-TR" sz="1400" dirty="0" err="1"/>
              <a:t>destination</a:t>
            </a:r>
            <a:r>
              <a:rPr lang="tr-TR" sz="1400" dirty="0"/>
              <a:t>.</a:t>
            </a:r>
            <a:endParaRPr sz="1400" dirty="0"/>
          </a:p>
          <a:p>
            <a:pPr marL="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dirty="0"/>
              <a:t>MAC </a:t>
            </a:r>
            <a:r>
              <a:rPr lang="tr-TR" sz="1400" dirty="0" err="1"/>
              <a:t>Addresses</a:t>
            </a:r>
            <a:r>
              <a:rPr lang="tr-TR" sz="1400" dirty="0"/>
              <a:t> </a:t>
            </a:r>
            <a:r>
              <a:rPr lang="tr-TR" sz="1400" dirty="0" err="1"/>
              <a:t>are</a:t>
            </a:r>
            <a:r>
              <a:rPr lang="tr-TR" sz="1400" dirty="0"/>
              <a:t> </a:t>
            </a:r>
            <a:r>
              <a:rPr lang="tr-TR" sz="1400" dirty="0" err="1"/>
              <a:t>unique</a:t>
            </a:r>
            <a:r>
              <a:rPr lang="tr-TR" sz="1400" dirty="0"/>
              <a:t> 48-bits hardware </a:t>
            </a:r>
            <a:r>
              <a:rPr lang="tr-TR" sz="1400" dirty="0" err="1"/>
              <a:t>number</a:t>
            </a:r>
            <a:r>
              <a:rPr lang="tr-TR" sz="1400" dirty="0"/>
              <a:t> of a </a:t>
            </a:r>
            <a:r>
              <a:rPr lang="tr-TR" sz="1400" dirty="0" err="1"/>
              <a:t>computer</a:t>
            </a:r>
            <a:r>
              <a:rPr lang="tr-TR" sz="1400" dirty="0"/>
              <a:t>, </a:t>
            </a:r>
            <a:r>
              <a:rPr lang="tr-TR" sz="1400" dirty="0" err="1"/>
              <a:t>which</a:t>
            </a:r>
            <a:r>
              <a:rPr lang="tr-TR" sz="1400" dirty="0"/>
              <a:t> is </a:t>
            </a:r>
            <a:r>
              <a:rPr lang="tr-TR" sz="1400" dirty="0" err="1"/>
              <a:t>embedded</a:t>
            </a:r>
            <a:r>
              <a:rPr lang="tr-TR" sz="1400" dirty="0"/>
              <a:t> </a:t>
            </a:r>
            <a:r>
              <a:rPr lang="tr-TR" sz="1400" dirty="0" err="1"/>
              <a:t>into</a:t>
            </a:r>
            <a:r>
              <a:rPr lang="tr-TR" sz="1400" dirty="0"/>
              <a:t> </a:t>
            </a:r>
            <a:r>
              <a:rPr lang="tr-TR" sz="1400" dirty="0" err="1"/>
              <a:t>the</a:t>
            </a:r>
            <a:r>
              <a:rPr lang="tr-TR" sz="1400" dirty="0"/>
              <a:t> network </a:t>
            </a:r>
            <a:r>
              <a:rPr lang="tr-TR" sz="1400" dirty="0" err="1"/>
              <a:t>card</a:t>
            </a:r>
            <a:r>
              <a:rPr lang="tr-TR" sz="1400" dirty="0"/>
              <a:t> (</a:t>
            </a:r>
            <a:r>
              <a:rPr lang="tr-TR" sz="1400" dirty="0" err="1"/>
              <a:t>known</a:t>
            </a:r>
            <a:r>
              <a:rPr lang="tr-TR" sz="1400" dirty="0"/>
              <a:t> as Network </a:t>
            </a:r>
            <a:r>
              <a:rPr lang="tr-TR" sz="1400" dirty="0" err="1"/>
              <a:t>Interface</a:t>
            </a:r>
            <a:r>
              <a:rPr lang="tr-TR" sz="1400" dirty="0"/>
              <a:t> </a:t>
            </a:r>
            <a:r>
              <a:rPr lang="tr-TR" sz="1400" dirty="0" err="1"/>
              <a:t>Card</a:t>
            </a:r>
            <a:r>
              <a:rPr lang="tr-TR" sz="1400" dirty="0"/>
              <a:t>) </a:t>
            </a:r>
            <a:r>
              <a:rPr lang="tr-TR" sz="1400" dirty="0" err="1"/>
              <a:t>during</a:t>
            </a:r>
            <a:r>
              <a:rPr lang="tr-TR" sz="1400" dirty="0"/>
              <a:t> </a:t>
            </a:r>
            <a:r>
              <a:rPr lang="tr-TR" sz="1400" dirty="0" err="1"/>
              <a:t>the</a:t>
            </a:r>
            <a:r>
              <a:rPr lang="tr-TR" sz="1400" dirty="0"/>
              <a:t> time of </a:t>
            </a:r>
            <a:r>
              <a:rPr lang="tr-TR" sz="1400" dirty="0" err="1"/>
              <a:t>manufacturing</a:t>
            </a:r>
            <a:r>
              <a:rPr lang="tr-TR" sz="1400" dirty="0"/>
              <a:t>. MAC </a:t>
            </a:r>
            <a:r>
              <a:rPr lang="tr-TR" sz="1400" dirty="0" err="1"/>
              <a:t>Address</a:t>
            </a:r>
            <a:r>
              <a:rPr lang="tr-TR" sz="1400" dirty="0"/>
              <a:t> is </a:t>
            </a:r>
            <a:r>
              <a:rPr lang="tr-TR" sz="1400" dirty="0" err="1"/>
              <a:t>also</a:t>
            </a:r>
            <a:r>
              <a:rPr lang="tr-TR" sz="1400" dirty="0"/>
              <a:t> </a:t>
            </a:r>
            <a:r>
              <a:rPr lang="tr-TR" sz="1400" dirty="0" err="1"/>
              <a:t>known</a:t>
            </a:r>
            <a:r>
              <a:rPr lang="tr-TR" sz="1400" dirty="0"/>
              <a:t> as </a:t>
            </a:r>
            <a:r>
              <a:rPr lang="tr-TR" sz="1400" dirty="0" err="1"/>
              <a:t>the</a:t>
            </a:r>
            <a:r>
              <a:rPr lang="tr-TR" sz="1400" dirty="0"/>
              <a:t> </a:t>
            </a:r>
            <a:r>
              <a:rPr lang="tr-TR" sz="1400" dirty="0" err="1"/>
              <a:t>Physical</a:t>
            </a:r>
            <a:r>
              <a:rPr lang="tr-TR" sz="1400" dirty="0"/>
              <a:t> </a:t>
            </a:r>
            <a:r>
              <a:rPr lang="tr-TR" sz="1400" dirty="0" err="1"/>
              <a:t>Address</a:t>
            </a:r>
            <a:r>
              <a:rPr lang="tr-TR" sz="1400" dirty="0"/>
              <a:t> of a network </a:t>
            </a:r>
            <a:r>
              <a:rPr lang="tr-TR" sz="1400" dirty="0" err="1"/>
              <a:t>device</a:t>
            </a:r>
            <a:r>
              <a:rPr lang="tr-TR" sz="1400" dirty="0"/>
              <a:t>. </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tr-TR" sz="1400" u="sng" dirty="0">
                <a:solidFill>
                  <a:schemeClr val="hlink"/>
                </a:solidFill>
                <a:hlinkClick r:id="rId3"/>
              </a:rPr>
              <a:t>https://standards.ieee.org/products-services/regauth/oui/index.html</a:t>
            </a:r>
            <a:endParaRPr sz="1400" dirty="0"/>
          </a:p>
          <a:p>
            <a:pPr marL="0" lvl="0" indent="0" algn="l" rtl="0">
              <a:lnSpc>
                <a:spcPct val="100000"/>
              </a:lnSpc>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5a65d3a3c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85a65d3a3c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Tek noktaya yayın MAC adresi, ağdaki belirli bir NIC veya yerleşik NIC bağlantı noktalarını temsil eder. Bir </a:t>
            </a:r>
            <a:r>
              <a:rPr lang="tr-TR" sz="1400" dirty="0" err="1"/>
              <a:t>NIC'nin</a:t>
            </a:r>
            <a:r>
              <a:rPr lang="tr-TR" sz="1400" dirty="0"/>
              <a:t> dahili MAC adresi, o </a:t>
            </a:r>
            <a:r>
              <a:rPr lang="tr-TR" sz="1400" dirty="0" err="1"/>
              <a:t>NIC'nin</a:t>
            </a:r>
            <a:r>
              <a:rPr lang="tr-TR" sz="1400" dirty="0"/>
              <a:t> tek noktaya yayın MAC </a:t>
            </a:r>
            <a:r>
              <a:rPr lang="tr-TR" sz="1400" dirty="0" err="1"/>
              <a:t>adresidir.Unicast</a:t>
            </a:r>
            <a:r>
              <a:rPr lang="tr-TR" sz="1400" dirty="0"/>
              <a:t> iletişim türünde yalnızca bir gönderici ve yalnızca bir alıcı vardır.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err="1"/>
              <a:t>Unicast</a:t>
            </a:r>
            <a:r>
              <a:rPr lang="tr-TR" sz="1400" dirty="0"/>
              <a:t> MAC </a:t>
            </a:r>
            <a:r>
              <a:rPr lang="tr-TR" sz="1400" dirty="0" err="1"/>
              <a:t>address</a:t>
            </a:r>
            <a:r>
              <a:rPr lang="tr-TR" sz="1400" dirty="0"/>
              <a:t> </a:t>
            </a:r>
            <a:r>
              <a:rPr lang="tr-TR" sz="1400" dirty="0" err="1"/>
              <a:t>represents</a:t>
            </a:r>
            <a:r>
              <a:rPr lang="tr-TR" sz="1400" dirty="0"/>
              <a:t> a </a:t>
            </a:r>
            <a:r>
              <a:rPr lang="tr-TR" sz="1400" dirty="0" err="1"/>
              <a:t>specific</a:t>
            </a:r>
            <a:r>
              <a:rPr lang="tr-TR" sz="1400" dirty="0"/>
              <a:t> NIC </a:t>
            </a:r>
            <a:r>
              <a:rPr lang="tr-TR" sz="1400" dirty="0" err="1"/>
              <a:t>or</a:t>
            </a:r>
            <a:r>
              <a:rPr lang="tr-TR" sz="1400" dirty="0"/>
              <a:t> </a:t>
            </a:r>
            <a:r>
              <a:rPr lang="tr-TR" sz="1400" dirty="0" err="1"/>
              <a:t>onboard</a:t>
            </a:r>
            <a:r>
              <a:rPr lang="tr-TR" sz="1400" dirty="0"/>
              <a:t> NIC </a:t>
            </a:r>
            <a:r>
              <a:rPr lang="tr-TR" sz="1400" dirty="0" err="1"/>
              <a:t>ports</a:t>
            </a:r>
            <a:r>
              <a:rPr lang="tr-TR" sz="1400" dirty="0"/>
              <a:t> in </a:t>
            </a:r>
            <a:r>
              <a:rPr lang="tr-TR" sz="1400" dirty="0" err="1"/>
              <a:t>the</a:t>
            </a:r>
            <a:r>
              <a:rPr lang="tr-TR" sz="1400" dirty="0"/>
              <a:t> network. </a:t>
            </a:r>
            <a:r>
              <a:rPr lang="tr-TR" sz="1400" dirty="0" err="1"/>
              <a:t>The</a:t>
            </a:r>
            <a:r>
              <a:rPr lang="tr-TR" sz="1400" dirty="0"/>
              <a:t> </a:t>
            </a:r>
            <a:r>
              <a:rPr lang="tr-TR" sz="1400" dirty="0" err="1"/>
              <a:t>inbuilt</a:t>
            </a:r>
            <a:r>
              <a:rPr lang="tr-TR" sz="1400" dirty="0"/>
              <a:t> MAC </a:t>
            </a:r>
            <a:r>
              <a:rPr lang="tr-TR" sz="1400" dirty="0" err="1"/>
              <a:t>address</a:t>
            </a:r>
            <a:r>
              <a:rPr lang="tr-TR" sz="1400" dirty="0"/>
              <a:t> of a NIC is </a:t>
            </a:r>
            <a:r>
              <a:rPr lang="tr-TR" sz="1400" dirty="0" err="1"/>
              <a:t>the</a:t>
            </a:r>
            <a:r>
              <a:rPr lang="tr-TR" sz="1400" dirty="0"/>
              <a:t> </a:t>
            </a:r>
            <a:r>
              <a:rPr lang="tr-TR" sz="1400" dirty="0" err="1"/>
              <a:t>unicast</a:t>
            </a:r>
            <a:r>
              <a:rPr lang="tr-TR" sz="1400" dirty="0"/>
              <a:t> MAC </a:t>
            </a:r>
            <a:r>
              <a:rPr lang="tr-TR" sz="1400" dirty="0" err="1"/>
              <a:t>address</a:t>
            </a:r>
            <a:r>
              <a:rPr lang="tr-TR" sz="1400" dirty="0"/>
              <a:t> of </a:t>
            </a:r>
            <a:r>
              <a:rPr lang="tr-TR" sz="1400" dirty="0" err="1"/>
              <a:t>that</a:t>
            </a:r>
            <a:r>
              <a:rPr lang="tr-TR" sz="1400" dirty="0"/>
              <a:t> NIC.</a:t>
            </a:r>
            <a:endParaRPr sz="1400" dirty="0"/>
          </a:p>
          <a:p>
            <a:pPr marL="0" lvl="0" indent="0" algn="l" rtl="0">
              <a:lnSpc>
                <a:spcPct val="100000"/>
              </a:lnSpc>
              <a:spcBef>
                <a:spcPts val="0"/>
              </a:spcBef>
              <a:spcAft>
                <a:spcPts val="0"/>
              </a:spcAft>
              <a:buNone/>
            </a:pPr>
            <a:endParaRPr sz="1400" dirty="0"/>
          </a:p>
          <a:p>
            <a:pPr marL="457200" lvl="0" indent="-317500" algn="l" rtl="0">
              <a:lnSpc>
                <a:spcPct val="100000"/>
              </a:lnSpc>
              <a:spcBef>
                <a:spcPts val="0"/>
              </a:spcBef>
              <a:spcAft>
                <a:spcPts val="0"/>
              </a:spcAft>
              <a:buSzPts val="1400"/>
              <a:buChar char="●"/>
            </a:pPr>
            <a:r>
              <a:rPr lang="tr-TR" sz="1400" dirty="0" err="1"/>
              <a:t>In</a:t>
            </a:r>
            <a:r>
              <a:rPr lang="tr-TR" sz="1400" dirty="0"/>
              <a:t> </a:t>
            </a:r>
            <a:r>
              <a:rPr lang="tr-TR" sz="1400" dirty="0" err="1"/>
              <a:t>Unicast</a:t>
            </a:r>
            <a:r>
              <a:rPr lang="tr-TR" sz="1400" dirty="0"/>
              <a:t> </a:t>
            </a:r>
            <a:r>
              <a:rPr lang="tr-TR" sz="1400" dirty="0" err="1"/>
              <a:t>type</a:t>
            </a:r>
            <a:r>
              <a:rPr lang="tr-TR" sz="1400" dirty="0"/>
              <a:t> of </a:t>
            </a:r>
            <a:r>
              <a:rPr lang="tr-TR" sz="1400" dirty="0" err="1"/>
              <a:t>communication</a:t>
            </a:r>
            <a:r>
              <a:rPr lang="tr-TR" sz="1400" dirty="0"/>
              <a:t>, </a:t>
            </a:r>
            <a:r>
              <a:rPr lang="tr-TR" sz="1400" dirty="0" err="1"/>
              <a:t>there</a:t>
            </a:r>
            <a:r>
              <a:rPr lang="tr-TR" sz="1400" dirty="0"/>
              <a:t> is </a:t>
            </a:r>
            <a:r>
              <a:rPr lang="tr-TR" sz="1400" dirty="0" err="1"/>
              <a:t>only</a:t>
            </a:r>
            <a:r>
              <a:rPr lang="tr-TR" sz="1400" dirty="0"/>
              <a:t> </a:t>
            </a:r>
            <a:r>
              <a:rPr lang="tr-TR" sz="1400" dirty="0" err="1"/>
              <a:t>one</a:t>
            </a:r>
            <a:r>
              <a:rPr lang="tr-TR" sz="1400" dirty="0"/>
              <a:t> </a:t>
            </a:r>
            <a:r>
              <a:rPr lang="tr-TR" sz="1400" dirty="0" err="1"/>
              <a:t>sender</a:t>
            </a:r>
            <a:r>
              <a:rPr lang="tr-TR" sz="1400" dirty="0"/>
              <a:t>, </a:t>
            </a:r>
            <a:r>
              <a:rPr lang="tr-TR" sz="1400" dirty="0" err="1"/>
              <a:t>and</a:t>
            </a:r>
            <a:r>
              <a:rPr lang="tr-TR" sz="1400" dirty="0"/>
              <a:t> </a:t>
            </a:r>
            <a:r>
              <a:rPr lang="tr-TR" sz="1400" dirty="0" err="1"/>
              <a:t>only</a:t>
            </a:r>
            <a:r>
              <a:rPr lang="tr-TR" sz="1400" dirty="0"/>
              <a:t> </a:t>
            </a:r>
            <a:r>
              <a:rPr lang="tr-TR" sz="1400" dirty="0" err="1"/>
              <a:t>one</a:t>
            </a:r>
            <a:r>
              <a:rPr lang="tr-TR" sz="1400" dirty="0"/>
              <a:t> </a:t>
            </a:r>
            <a:r>
              <a:rPr lang="tr-TR" sz="1400" dirty="0" err="1"/>
              <a:t>receiver</a:t>
            </a:r>
            <a:r>
              <a:rPr lang="tr-TR" sz="1400" dirty="0"/>
              <a:t>.</a:t>
            </a:r>
            <a:endParaRPr sz="14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85a65d3a3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85a65d3a3c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Çok noktaya yayın, ağdaki bir grup cihaz için çok noktaya yayın trafiğinin adreslendiği bir iletişim türüdür.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a:t>Multicast is a </a:t>
            </a:r>
            <a:r>
              <a:rPr lang="tr-TR" sz="1400" dirty="0" err="1"/>
              <a:t>type</a:t>
            </a:r>
            <a:r>
              <a:rPr lang="tr-TR" sz="1400" dirty="0"/>
              <a:t> of </a:t>
            </a:r>
            <a:r>
              <a:rPr lang="tr-TR" sz="1400" dirty="0" err="1"/>
              <a:t>communication</a:t>
            </a:r>
            <a:r>
              <a:rPr lang="tr-TR" sz="1400" dirty="0"/>
              <a:t> </a:t>
            </a:r>
            <a:r>
              <a:rPr lang="tr-TR" sz="1400" dirty="0" err="1"/>
              <a:t>where</a:t>
            </a:r>
            <a:r>
              <a:rPr lang="tr-TR" sz="1400" dirty="0"/>
              <a:t> </a:t>
            </a:r>
            <a:r>
              <a:rPr lang="tr-TR" sz="1400" dirty="0" err="1"/>
              <a:t>multicast</a:t>
            </a:r>
            <a:r>
              <a:rPr lang="tr-TR" sz="1400" dirty="0"/>
              <a:t> </a:t>
            </a:r>
            <a:r>
              <a:rPr lang="tr-TR" sz="1400" dirty="0" err="1"/>
              <a:t>traffic</a:t>
            </a:r>
            <a:r>
              <a:rPr lang="tr-TR" sz="1400" dirty="0"/>
              <a:t> </a:t>
            </a:r>
            <a:r>
              <a:rPr lang="tr-TR" sz="1400" dirty="0" err="1"/>
              <a:t>addressed</a:t>
            </a:r>
            <a:r>
              <a:rPr lang="tr-TR" sz="1400" dirty="0"/>
              <a:t> </a:t>
            </a:r>
            <a:r>
              <a:rPr lang="tr-TR" sz="1400" dirty="0" err="1"/>
              <a:t>for</a:t>
            </a:r>
            <a:r>
              <a:rPr lang="tr-TR" sz="1400" dirty="0"/>
              <a:t> a </a:t>
            </a:r>
            <a:r>
              <a:rPr lang="tr-TR" sz="1400" dirty="0" err="1"/>
              <a:t>group</a:t>
            </a:r>
            <a:r>
              <a:rPr lang="tr-TR" sz="1400" dirty="0"/>
              <a:t> of </a:t>
            </a:r>
            <a:r>
              <a:rPr lang="tr-TR" sz="1400" dirty="0" err="1"/>
              <a:t>devices</a:t>
            </a:r>
            <a:r>
              <a:rPr lang="tr-TR" sz="1400" dirty="0"/>
              <a:t> on </a:t>
            </a:r>
            <a:r>
              <a:rPr lang="tr-TR" sz="1400" dirty="0" err="1"/>
              <a:t>the</a:t>
            </a:r>
            <a:r>
              <a:rPr lang="tr-TR" sz="1400" dirty="0"/>
              <a:t> network</a:t>
            </a:r>
            <a:endParaRPr sz="14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85a65d3a3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85a65d3a3c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Yayın MAC adresi, ağdaki tüm cihazları temsil eder. IEEE, FFFF.FFFF.FFFF adresini yayın MAC adresi olarak ayırmıştır. Ağdaki tüm cihazlara veri göndermek isteyen herhangi bir cihaz bu adresi hedef MAC adresi olarak kullanabilir.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a:t>Broadcast MAC </a:t>
            </a:r>
            <a:r>
              <a:rPr lang="tr-TR" sz="1400" dirty="0" err="1"/>
              <a:t>address</a:t>
            </a:r>
            <a:r>
              <a:rPr lang="tr-TR" sz="1400" dirty="0"/>
              <a:t> </a:t>
            </a:r>
            <a:r>
              <a:rPr lang="tr-TR" sz="1400" dirty="0" err="1"/>
              <a:t>represents</a:t>
            </a:r>
            <a:r>
              <a:rPr lang="tr-TR" sz="1400" dirty="0"/>
              <a:t> </a:t>
            </a:r>
            <a:r>
              <a:rPr lang="tr-TR" sz="1400" dirty="0" err="1"/>
              <a:t>all</a:t>
            </a:r>
            <a:r>
              <a:rPr lang="tr-TR" sz="1400" dirty="0"/>
              <a:t> </a:t>
            </a:r>
            <a:r>
              <a:rPr lang="tr-TR" sz="1400" dirty="0" err="1"/>
              <a:t>devices</a:t>
            </a:r>
            <a:r>
              <a:rPr lang="tr-TR" sz="1400" dirty="0"/>
              <a:t> in </a:t>
            </a:r>
            <a:r>
              <a:rPr lang="tr-TR" sz="1400" dirty="0" err="1"/>
              <a:t>the</a:t>
            </a:r>
            <a:r>
              <a:rPr lang="tr-TR" sz="1400" dirty="0"/>
              <a:t> network. </a:t>
            </a:r>
            <a:r>
              <a:rPr lang="tr-TR" sz="1400" dirty="0" err="1"/>
              <a:t>The</a:t>
            </a:r>
            <a:r>
              <a:rPr lang="tr-TR" sz="1400" dirty="0"/>
              <a:t> IEEE has </a:t>
            </a:r>
            <a:r>
              <a:rPr lang="tr-TR" sz="1400" dirty="0" err="1"/>
              <a:t>reserved</a:t>
            </a:r>
            <a:r>
              <a:rPr lang="tr-TR" sz="1400" dirty="0"/>
              <a:t> </a:t>
            </a:r>
            <a:r>
              <a:rPr lang="tr-TR" sz="1400" dirty="0" err="1"/>
              <a:t>the</a:t>
            </a:r>
            <a:r>
              <a:rPr lang="tr-TR" sz="1400" dirty="0"/>
              <a:t> </a:t>
            </a:r>
            <a:r>
              <a:rPr lang="tr-TR" sz="1400" dirty="0" err="1"/>
              <a:t>address</a:t>
            </a:r>
            <a:r>
              <a:rPr lang="tr-TR" sz="1400" dirty="0"/>
              <a:t> FFFF.FFFF.FFFF as </a:t>
            </a:r>
            <a:r>
              <a:rPr lang="tr-TR" sz="1400" dirty="0" err="1"/>
              <a:t>the</a:t>
            </a:r>
            <a:r>
              <a:rPr lang="tr-TR" sz="1400" dirty="0"/>
              <a:t> </a:t>
            </a:r>
            <a:r>
              <a:rPr lang="tr-TR" sz="1400" dirty="0" err="1"/>
              <a:t>broadcast</a:t>
            </a:r>
            <a:r>
              <a:rPr lang="tr-TR" sz="1400" dirty="0"/>
              <a:t> MAC </a:t>
            </a:r>
            <a:r>
              <a:rPr lang="tr-TR" sz="1400" dirty="0" err="1"/>
              <a:t>address</a:t>
            </a:r>
            <a:r>
              <a:rPr lang="tr-TR" sz="1400" dirty="0"/>
              <a:t>. </a:t>
            </a:r>
            <a:r>
              <a:rPr lang="tr-TR" sz="1400" dirty="0" err="1"/>
              <a:t>Any</a:t>
            </a:r>
            <a:r>
              <a:rPr lang="tr-TR" sz="1400" dirty="0"/>
              <a:t> </a:t>
            </a:r>
            <a:r>
              <a:rPr lang="tr-TR" sz="1400" dirty="0" err="1"/>
              <a:t>device</a:t>
            </a:r>
            <a:r>
              <a:rPr lang="tr-TR" sz="1400" dirty="0"/>
              <a:t> </a:t>
            </a:r>
            <a:r>
              <a:rPr lang="tr-TR" sz="1400" dirty="0" err="1"/>
              <a:t>that</a:t>
            </a:r>
            <a:r>
              <a:rPr lang="tr-TR" sz="1400" dirty="0"/>
              <a:t> </a:t>
            </a:r>
            <a:r>
              <a:rPr lang="tr-TR" sz="1400" dirty="0" err="1"/>
              <a:t>wants</a:t>
            </a:r>
            <a:r>
              <a:rPr lang="tr-TR" sz="1400" dirty="0"/>
              <a:t> </a:t>
            </a:r>
            <a:r>
              <a:rPr lang="tr-TR" sz="1400" dirty="0" err="1"/>
              <a:t>to</a:t>
            </a:r>
            <a:r>
              <a:rPr lang="tr-TR" sz="1400" dirty="0"/>
              <a:t> </a:t>
            </a:r>
            <a:r>
              <a:rPr lang="tr-TR" sz="1400" dirty="0" err="1"/>
              <a:t>send</a:t>
            </a:r>
            <a:r>
              <a:rPr lang="tr-TR" sz="1400" dirty="0"/>
              <a:t> </a:t>
            </a:r>
            <a:r>
              <a:rPr lang="tr-TR" sz="1400" dirty="0" err="1"/>
              <a:t>the</a:t>
            </a:r>
            <a:r>
              <a:rPr lang="tr-TR" sz="1400" dirty="0"/>
              <a:t> data </a:t>
            </a:r>
            <a:r>
              <a:rPr lang="tr-TR" sz="1400" dirty="0" err="1"/>
              <a:t>to</a:t>
            </a:r>
            <a:r>
              <a:rPr lang="tr-TR" sz="1400" dirty="0"/>
              <a:t> </a:t>
            </a:r>
            <a:r>
              <a:rPr lang="tr-TR" sz="1400" dirty="0" err="1"/>
              <a:t>all</a:t>
            </a:r>
            <a:r>
              <a:rPr lang="tr-TR" sz="1400" dirty="0"/>
              <a:t> </a:t>
            </a:r>
            <a:r>
              <a:rPr lang="tr-TR" sz="1400" dirty="0" err="1"/>
              <a:t>devices</a:t>
            </a:r>
            <a:r>
              <a:rPr lang="tr-TR" sz="1400" dirty="0"/>
              <a:t> of </a:t>
            </a:r>
            <a:r>
              <a:rPr lang="tr-TR" sz="1400" dirty="0" err="1"/>
              <a:t>the</a:t>
            </a:r>
            <a:r>
              <a:rPr lang="tr-TR" sz="1400" dirty="0"/>
              <a:t> network, can </a:t>
            </a:r>
            <a:r>
              <a:rPr lang="tr-TR" sz="1400" dirty="0" err="1"/>
              <a:t>use</a:t>
            </a:r>
            <a:r>
              <a:rPr lang="tr-TR" sz="1400" dirty="0"/>
              <a:t> </a:t>
            </a:r>
            <a:r>
              <a:rPr lang="tr-TR" sz="1400" dirty="0" err="1"/>
              <a:t>this</a:t>
            </a:r>
            <a:r>
              <a:rPr lang="tr-TR" sz="1400" dirty="0"/>
              <a:t> </a:t>
            </a:r>
            <a:r>
              <a:rPr lang="tr-TR" sz="1400" dirty="0" err="1"/>
              <a:t>address</a:t>
            </a:r>
            <a:r>
              <a:rPr lang="tr-TR" sz="1400" dirty="0"/>
              <a:t> as </a:t>
            </a:r>
            <a:r>
              <a:rPr lang="tr-TR" sz="1400" dirty="0" err="1"/>
              <a:t>the</a:t>
            </a:r>
            <a:r>
              <a:rPr lang="tr-TR" sz="1400" dirty="0"/>
              <a:t> </a:t>
            </a:r>
            <a:r>
              <a:rPr lang="tr-TR" sz="1400" dirty="0" err="1"/>
              <a:t>destination</a:t>
            </a:r>
            <a:r>
              <a:rPr lang="tr-TR" sz="1400" dirty="0"/>
              <a:t> MAC </a:t>
            </a:r>
            <a:r>
              <a:rPr lang="tr-TR" sz="1400" dirty="0" err="1"/>
              <a:t>address</a:t>
            </a:r>
            <a:r>
              <a:rPr lang="tr-TR" sz="1400" dirty="0"/>
              <a:t>.</a:t>
            </a: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06b419774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106b4197746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85a65d3a3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85a65d3a3c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Bir Ethernet ağında cihazlar, paketleri kullanarak verileri paylaşır. Diğer şeylerin yanı sıra, birkaç veri kümesine bölünmüş olan Ethernet çerçevesini içerirler. Bu kayıtlar, adresler, kontrol bilgileri, yük verileri ve sağlama toplamları gibi önemli bilgileri sağlayan ikili koddan </a:t>
            </a:r>
            <a:r>
              <a:rPr lang="tr-TR" sz="1400" dirty="0" err="1"/>
              <a:t>oluşur.Ethernet</a:t>
            </a:r>
            <a:r>
              <a:rPr lang="tr-TR" sz="1400" dirty="0"/>
              <a:t> standardına bağlı olarak, Ethernet çerçeveleri farklı şekilde yapılandırılmıştır ve ağ protokolüne bağlı olarak daha fazla veya daha az veri alanı </a:t>
            </a:r>
            <a:r>
              <a:rPr lang="tr-TR" sz="1400" dirty="0" err="1"/>
              <a:t>içerebilir.Ethernet</a:t>
            </a:r>
            <a:r>
              <a:rPr lang="tr-TR" sz="1400" dirty="0"/>
              <a:t> çerçevesinin içeriğini bilmek çok önemli değildir. Ama bazılarınız merak ederse, sadece içeriğini </a:t>
            </a:r>
            <a:r>
              <a:rPr lang="tr-TR" sz="1400" dirty="0" err="1"/>
              <a:t>koyacağım.BAŞLANGIÇ</a:t>
            </a:r>
            <a:r>
              <a:rPr lang="tr-TR" sz="1400" dirty="0"/>
              <a:t> – Ethernet çerçevesi 7 Baytlık Önsöz ile başlar. Bu, çerçevenin başladığını gösteren ve gönderici ve alıcının bit senkronizasyonu kurmasına izin veren alternatif 0'lar ve 1'lerden oluşan bir modeldir. Başlangıçta, sinyal gecikmeleri nedeniyle birkaç bit kaybına izin vermek için PRE (Önsöz) tanıtıldı. Ancak günümüzün yüksek hızlı Ethernet'i, çerçeve bitlerini korumak için Önsöz'e ihtiyaç duymaz. PRE (Önsöz) alıcıya çerçevenin geldiğini belirtir ve gerçek çerçeve başlamadan önce alıcının veri akışına kilitlenmesine izin </a:t>
            </a:r>
            <a:r>
              <a:rPr lang="tr-TR" sz="1400" dirty="0" err="1"/>
              <a:t>verir.Çerçeve</a:t>
            </a:r>
            <a:r>
              <a:rPr lang="tr-TR" sz="1400" dirty="0"/>
              <a:t> sınırlayıcı başlangıcı (SFD veya SOF) – Bu, her zaman 10101011'e ayarlanan 1 Baytlık bir alandır. SFD, hedef adres olan çerçevenin yaklaşan bitlerinin başladığını gösterir. Bazen SFD, </a:t>
            </a:r>
            <a:r>
              <a:rPr lang="tr-TR" sz="1400" dirty="0" err="1"/>
              <a:t>PRE'nin</a:t>
            </a:r>
            <a:r>
              <a:rPr lang="tr-TR" sz="1400" dirty="0"/>
              <a:t> bir parçası olarak kabul edilir, bu nedenle Giriş, birçok yerde 8 Bayt olarak tanımlanır. SFD, istasyonu veya istasyonları bunun senkronizasyon için son şans olduğu konusunda </a:t>
            </a:r>
            <a:r>
              <a:rPr lang="tr-TR" sz="1400" dirty="0" err="1"/>
              <a:t>uyarır.Hedef</a:t>
            </a:r>
            <a:r>
              <a:rPr lang="tr-TR" sz="1400" dirty="0"/>
              <a:t> Adresi – Bu, verilerin hedeflendiği makinenin MAC adresini içeren 6 Baytlık bir </a:t>
            </a:r>
            <a:r>
              <a:rPr lang="tr-TR" sz="1400" dirty="0" err="1"/>
              <a:t>alandır.Kaynak</a:t>
            </a:r>
            <a:r>
              <a:rPr lang="tr-TR" sz="1400" dirty="0"/>
              <a:t> Adresi – Bu, kaynak makinenin MAC adresini içeren 6 Baytlık bir alandır. Kaynak Adres her zaman ayrı bir adres (</a:t>
            </a:r>
            <a:r>
              <a:rPr lang="tr-TR" sz="1400" dirty="0" err="1"/>
              <a:t>Unicast</a:t>
            </a:r>
            <a:r>
              <a:rPr lang="tr-TR" sz="1400" dirty="0"/>
              <a:t>) olduğundan, ilk baytın en az anlamlı biti her zaman 0'dır.Uzunluk – Uzunluk, tüm Ethernet çerçevesinin uzunluğunu gösteren 2 Baytlık bir alandır. Bu 16 bitlik alan, 0 ila 65534 arasında uzunluk değerini tutabilir, ancak Ethernet'in bazı sınırlamaları nedeniyle uzunluk 1500'den büyük </a:t>
            </a:r>
            <a:r>
              <a:rPr lang="tr-TR" sz="1400" dirty="0" err="1"/>
              <a:t>olamaz.Veri</a:t>
            </a:r>
            <a:r>
              <a:rPr lang="tr-TR" sz="1400" dirty="0"/>
              <a:t> – Bu, Yük olarak da bilinen gerçek verilerin eklendiği yerdir. Ethernet üzerinden İnternet Protokolü kullanılıyorsa, hem IP başlığı hem de veriler buraya eklenecektir. Mevcut maksimum veri 1500 Bayt kadar uzun olabilir. Veri uzunluğunun minimum uzunluktan, yani 46 bayttan az olması durumunda, mümkün olan minimum uzunluğu karşılamak için 0'lar </a:t>
            </a:r>
            <a:r>
              <a:rPr lang="tr-TR" sz="1400" dirty="0" err="1"/>
              <a:t>eklenir.Çerçeve</a:t>
            </a:r>
            <a:r>
              <a:rPr lang="tr-TR" sz="1400" dirty="0"/>
              <a:t> Kontrol Sırası (FCS veya Döngüsel Artıklık Kontrolü (CRC)) – CRC 4 Baytlık bir alandır. Bu alan, Hedef Adres, Kaynak Adres, Uzunluk ve Veri alanı üzerinden oluşturulan 32 bitlik bir veri karma kodunu içerir. Hedef tarafından hesaplanan sağlama toplamı, gönderilen sağlama toplamı değeriyle aynı değilse, alınan veriler bozulur.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err="1"/>
              <a:t>In</a:t>
            </a:r>
            <a:r>
              <a:rPr lang="tr-TR" sz="1400" dirty="0"/>
              <a:t> an Ethernet network, </a:t>
            </a:r>
            <a:r>
              <a:rPr lang="tr-TR" sz="1400" dirty="0" err="1"/>
              <a:t>devices</a:t>
            </a:r>
            <a:r>
              <a:rPr lang="tr-TR" sz="1400" dirty="0"/>
              <a:t> </a:t>
            </a:r>
            <a:r>
              <a:rPr lang="tr-TR" sz="1400" dirty="0" err="1"/>
              <a:t>share</a:t>
            </a:r>
            <a:r>
              <a:rPr lang="tr-TR" sz="1400" dirty="0"/>
              <a:t> data </a:t>
            </a:r>
            <a:r>
              <a:rPr lang="tr-TR" sz="1400" dirty="0" err="1"/>
              <a:t>using</a:t>
            </a:r>
            <a:r>
              <a:rPr lang="tr-TR" sz="1400" dirty="0"/>
              <a:t> </a:t>
            </a:r>
            <a:r>
              <a:rPr lang="tr-TR" sz="1400" dirty="0" err="1"/>
              <a:t>packets</a:t>
            </a:r>
            <a:r>
              <a:rPr lang="tr-TR" sz="1400" dirty="0"/>
              <a:t>. They </a:t>
            </a:r>
            <a:r>
              <a:rPr lang="tr-TR" sz="1400" dirty="0" err="1"/>
              <a:t>contain</a:t>
            </a:r>
            <a:r>
              <a:rPr lang="tr-TR" sz="1400" dirty="0"/>
              <a:t>, </a:t>
            </a:r>
            <a:r>
              <a:rPr lang="tr-TR" sz="1400" dirty="0" err="1"/>
              <a:t>among</a:t>
            </a:r>
            <a:r>
              <a:rPr lang="tr-TR" sz="1400" dirty="0"/>
              <a:t> </a:t>
            </a:r>
            <a:r>
              <a:rPr lang="tr-TR" sz="1400" dirty="0" err="1"/>
              <a:t>other</a:t>
            </a:r>
            <a:r>
              <a:rPr lang="tr-TR" sz="1400" dirty="0"/>
              <a:t> </a:t>
            </a:r>
            <a:r>
              <a:rPr lang="tr-TR" sz="1400" dirty="0" err="1"/>
              <a:t>things</a:t>
            </a:r>
            <a:r>
              <a:rPr lang="tr-TR" sz="1400" dirty="0"/>
              <a:t>, </a:t>
            </a:r>
            <a:r>
              <a:rPr lang="tr-TR" sz="1400" dirty="0" err="1"/>
              <a:t>the</a:t>
            </a:r>
            <a:r>
              <a:rPr lang="tr-TR" sz="1400" dirty="0"/>
              <a:t> Ethernet </a:t>
            </a:r>
            <a:r>
              <a:rPr lang="tr-TR" sz="1400" dirty="0" err="1"/>
              <a:t>frame</a:t>
            </a:r>
            <a:r>
              <a:rPr lang="tr-TR" sz="1400" dirty="0"/>
              <a:t>, </a:t>
            </a:r>
            <a:r>
              <a:rPr lang="tr-TR" sz="1400" dirty="0" err="1"/>
              <a:t>which</a:t>
            </a:r>
            <a:r>
              <a:rPr lang="tr-TR" sz="1400" dirty="0"/>
              <a:t> is </a:t>
            </a:r>
            <a:r>
              <a:rPr lang="tr-TR" sz="1400" dirty="0" err="1"/>
              <a:t>divided</a:t>
            </a:r>
            <a:r>
              <a:rPr lang="tr-TR" sz="1400" dirty="0"/>
              <a:t> </a:t>
            </a:r>
            <a:r>
              <a:rPr lang="tr-TR" sz="1400" dirty="0" err="1"/>
              <a:t>into</a:t>
            </a:r>
            <a:r>
              <a:rPr lang="tr-TR" sz="1400" dirty="0"/>
              <a:t> </a:t>
            </a:r>
            <a:r>
              <a:rPr lang="tr-TR" sz="1400" dirty="0" err="1"/>
              <a:t>several</a:t>
            </a:r>
            <a:r>
              <a:rPr lang="tr-TR" sz="1400" dirty="0"/>
              <a:t> data </a:t>
            </a:r>
            <a:r>
              <a:rPr lang="tr-TR" sz="1400" dirty="0" err="1"/>
              <a:t>sets</a:t>
            </a:r>
            <a:r>
              <a:rPr lang="tr-TR" sz="1400" dirty="0"/>
              <a:t>. </a:t>
            </a:r>
            <a:r>
              <a:rPr lang="tr-TR" sz="1400" dirty="0" err="1"/>
              <a:t>These</a:t>
            </a:r>
            <a:r>
              <a:rPr lang="tr-TR" sz="1400" dirty="0"/>
              <a:t> </a:t>
            </a:r>
            <a:r>
              <a:rPr lang="tr-TR" sz="1400" dirty="0" err="1"/>
              <a:t>records</a:t>
            </a:r>
            <a:r>
              <a:rPr lang="tr-TR" sz="1400" dirty="0"/>
              <a:t> </a:t>
            </a:r>
            <a:r>
              <a:rPr lang="tr-TR" sz="1400" dirty="0" err="1"/>
              <a:t>consist</a:t>
            </a:r>
            <a:r>
              <a:rPr lang="tr-TR" sz="1400" dirty="0"/>
              <a:t> of </a:t>
            </a:r>
            <a:r>
              <a:rPr lang="tr-TR" sz="1400" dirty="0" err="1"/>
              <a:t>binary</a:t>
            </a:r>
            <a:r>
              <a:rPr lang="tr-TR" sz="1400" dirty="0"/>
              <a:t> </a:t>
            </a:r>
            <a:r>
              <a:rPr lang="tr-TR" sz="1400" dirty="0" err="1"/>
              <a:t>code</a:t>
            </a:r>
            <a:r>
              <a:rPr lang="tr-TR" sz="1400" dirty="0"/>
              <a:t> </a:t>
            </a:r>
            <a:r>
              <a:rPr lang="tr-TR" sz="1400" dirty="0" err="1"/>
              <a:t>that</a:t>
            </a:r>
            <a:r>
              <a:rPr lang="tr-TR" sz="1400" dirty="0"/>
              <a:t> </a:t>
            </a:r>
            <a:r>
              <a:rPr lang="tr-TR" sz="1400" dirty="0" err="1"/>
              <a:t>provides</a:t>
            </a:r>
            <a:r>
              <a:rPr lang="tr-TR" sz="1400" dirty="0"/>
              <a:t> </a:t>
            </a:r>
            <a:r>
              <a:rPr lang="tr-TR" sz="1400" dirty="0" err="1"/>
              <a:t>important</a:t>
            </a:r>
            <a:r>
              <a:rPr lang="tr-TR" sz="1400" dirty="0"/>
              <a:t> </a:t>
            </a:r>
            <a:r>
              <a:rPr lang="tr-TR" sz="1400" dirty="0" err="1"/>
              <a:t>information</a:t>
            </a:r>
            <a:r>
              <a:rPr lang="tr-TR" sz="1400" dirty="0"/>
              <a:t>, </a:t>
            </a:r>
            <a:r>
              <a:rPr lang="tr-TR" sz="1400" dirty="0" err="1"/>
              <a:t>such</a:t>
            </a:r>
            <a:r>
              <a:rPr lang="tr-TR" sz="1400" dirty="0"/>
              <a:t> as </a:t>
            </a:r>
            <a:r>
              <a:rPr lang="tr-TR" sz="1400" dirty="0" err="1"/>
              <a:t>addresses</a:t>
            </a:r>
            <a:r>
              <a:rPr lang="tr-TR" sz="1400" dirty="0"/>
              <a:t>, </a:t>
            </a:r>
            <a:r>
              <a:rPr lang="tr-TR" sz="1400" dirty="0" err="1"/>
              <a:t>control</a:t>
            </a:r>
            <a:r>
              <a:rPr lang="tr-TR" sz="1400" dirty="0"/>
              <a:t> </a:t>
            </a:r>
            <a:r>
              <a:rPr lang="tr-TR" sz="1400" dirty="0" err="1"/>
              <a:t>information</a:t>
            </a:r>
            <a:r>
              <a:rPr lang="tr-TR" sz="1400" dirty="0"/>
              <a:t>, </a:t>
            </a:r>
            <a:r>
              <a:rPr lang="tr-TR" sz="1400" dirty="0" err="1"/>
              <a:t>payload</a:t>
            </a:r>
            <a:r>
              <a:rPr lang="tr-TR" sz="1400" dirty="0"/>
              <a:t> data, </a:t>
            </a:r>
            <a:r>
              <a:rPr lang="tr-TR" sz="1400" dirty="0" err="1"/>
              <a:t>and</a:t>
            </a:r>
            <a:r>
              <a:rPr lang="tr-TR" sz="1400" dirty="0"/>
              <a:t> </a:t>
            </a:r>
            <a:r>
              <a:rPr lang="tr-TR" sz="1400" dirty="0" err="1"/>
              <a:t>checksums</a:t>
            </a:r>
            <a:r>
              <a:rPr lang="tr-TR" sz="1400" dirty="0"/>
              <a:t>.</a:t>
            </a:r>
            <a:endParaRPr sz="1400" dirty="0"/>
          </a:p>
          <a:p>
            <a:pPr marL="457200" lvl="0" indent="0" algn="l" rtl="0">
              <a:lnSpc>
                <a:spcPct val="100000"/>
              </a:lnSpc>
              <a:spcBef>
                <a:spcPts val="0"/>
              </a:spcBef>
              <a:spcAft>
                <a:spcPts val="0"/>
              </a:spcAft>
              <a:buNone/>
            </a:pPr>
            <a:endParaRPr sz="1400" dirty="0"/>
          </a:p>
          <a:p>
            <a:pPr marL="457200" lvl="0" indent="-317500" algn="l" rtl="0">
              <a:lnSpc>
                <a:spcPct val="100000"/>
              </a:lnSpc>
              <a:spcBef>
                <a:spcPts val="0"/>
              </a:spcBef>
              <a:spcAft>
                <a:spcPts val="0"/>
              </a:spcAft>
              <a:buSzPts val="1400"/>
              <a:buChar char="●"/>
            </a:pPr>
            <a:r>
              <a:rPr lang="tr-TR" sz="1400" dirty="0" err="1"/>
              <a:t>Depending</a:t>
            </a:r>
            <a:r>
              <a:rPr lang="tr-TR" sz="1400" dirty="0"/>
              <a:t> on </a:t>
            </a:r>
            <a:r>
              <a:rPr lang="tr-TR" sz="1400" dirty="0" err="1"/>
              <a:t>the</a:t>
            </a:r>
            <a:r>
              <a:rPr lang="tr-TR" sz="1400" dirty="0"/>
              <a:t> Ethernet </a:t>
            </a:r>
            <a:r>
              <a:rPr lang="tr-TR" sz="1400" dirty="0" err="1"/>
              <a:t>standard</a:t>
            </a:r>
            <a:r>
              <a:rPr lang="tr-TR" sz="1400" dirty="0"/>
              <a:t>, Ethernet </a:t>
            </a:r>
            <a:r>
              <a:rPr lang="tr-TR" sz="1400" dirty="0" err="1"/>
              <a:t>frames</a:t>
            </a:r>
            <a:r>
              <a:rPr lang="tr-TR" sz="1400" dirty="0"/>
              <a:t> </a:t>
            </a:r>
            <a:r>
              <a:rPr lang="tr-TR" sz="1400" dirty="0" err="1"/>
              <a:t>are</a:t>
            </a:r>
            <a:r>
              <a:rPr lang="tr-TR" sz="1400" dirty="0"/>
              <a:t> </a:t>
            </a:r>
            <a:r>
              <a:rPr lang="tr-TR" sz="1400" dirty="0" err="1"/>
              <a:t>structured</a:t>
            </a:r>
            <a:r>
              <a:rPr lang="tr-TR" sz="1400" dirty="0"/>
              <a:t> </a:t>
            </a:r>
            <a:r>
              <a:rPr lang="tr-TR" sz="1400" dirty="0" err="1"/>
              <a:t>differently</a:t>
            </a:r>
            <a:r>
              <a:rPr lang="tr-TR" sz="1400" dirty="0"/>
              <a:t> </a:t>
            </a:r>
            <a:r>
              <a:rPr lang="tr-TR" sz="1400" dirty="0" err="1"/>
              <a:t>and</a:t>
            </a:r>
            <a:r>
              <a:rPr lang="tr-TR" sz="1400" dirty="0"/>
              <a:t> </a:t>
            </a:r>
            <a:r>
              <a:rPr lang="tr-TR" sz="1400" dirty="0" err="1"/>
              <a:t>may</a:t>
            </a:r>
            <a:r>
              <a:rPr lang="tr-TR" sz="1400" dirty="0"/>
              <a:t> </a:t>
            </a:r>
            <a:r>
              <a:rPr lang="tr-TR" sz="1400" dirty="0" err="1"/>
              <a:t>contain</a:t>
            </a:r>
            <a:r>
              <a:rPr lang="tr-TR" sz="1400" dirty="0"/>
              <a:t> </a:t>
            </a:r>
            <a:r>
              <a:rPr lang="tr-TR" sz="1400" dirty="0" err="1"/>
              <a:t>more</a:t>
            </a:r>
            <a:r>
              <a:rPr lang="tr-TR" sz="1400" dirty="0"/>
              <a:t> </a:t>
            </a:r>
            <a:r>
              <a:rPr lang="tr-TR" sz="1400" dirty="0" err="1"/>
              <a:t>or</a:t>
            </a:r>
            <a:r>
              <a:rPr lang="tr-TR" sz="1400" dirty="0"/>
              <a:t> </a:t>
            </a:r>
            <a:r>
              <a:rPr lang="tr-TR" sz="1400" dirty="0" err="1"/>
              <a:t>fewer</a:t>
            </a:r>
            <a:r>
              <a:rPr lang="tr-TR" sz="1400" dirty="0"/>
              <a:t> data </a:t>
            </a:r>
            <a:r>
              <a:rPr lang="tr-TR" sz="1400" dirty="0" err="1"/>
              <a:t>fields</a:t>
            </a:r>
            <a:r>
              <a:rPr lang="tr-TR" sz="1400" dirty="0"/>
              <a:t>, </a:t>
            </a:r>
            <a:r>
              <a:rPr lang="tr-TR" sz="1400" dirty="0" err="1"/>
              <a:t>depending</a:t>
            </a:r>
            <a:r>
              <a:rPr lang="tr-TR" sz="1400" dirty="0"/>
              <a:t> on </a:t>
            </a:r>
            <a:r>
              <a:rPr lang="tr-TR" sz="1400" dirty="0" err="1"/>
              <a:t>the</a:t>
            </a:r>
            <a:r>
              <a:rPr lang="tr-TR" sz="1400" dirty="0"/>
              <a:t> network </a:t>
            </a:r>
            <a:r>
              <a:rPr lang="tr-TR" sz="1400" dirty="0" err="1"/>
              <a:t>protocol</a:t>
            </a:r>
            <a:r>
              <a:rPr lang="tr-TR" sz="1400" dirty="0"/>
              <a:t>.</a:t>
            </a:r>
            <a:endParaRPr sz="1400" dirty="0"/>
          </a:p>
          <a:p>
            <a:pPr marL="0" lvl="0" indent="0" algn="l" rtl="0">
              <a:lnSpc>
                <a:spcPct val="100000"/>
              </a:lnSpc>
              <a:spcBef>
                <a:spcPts val="0"/>
              </a:spcBef>
              <a:spcAft>
                <a:spcPts val="0"/>
              </a:spcAft>
              <a:buNone/>
            </a:pPr>
            <a:endParaRPr sz="1400" dirty="0"/>
          </a:p>
          <a:p>
            <a:pPr marL="457200" lvl="0" indent="-317500" algn="l" rtl="0">
              <a:spcBef>
                <a:spcPts val="0"/>
              </a:spcBef>
              <a:spcAft>
                <a:spcPts val="0"/>
              </a:spcAft>
              <a:buSzPts val="1400"/>
              <a:buChar char="●"/>
            </a:pPr>
            <a:r>
              <a:rPr lang="tr-TR" sz="1400" dirty="0" err="1"/>
              <a:t>It’s</a:t>
            </a:r>
            <a:r>
              <a:rPr lang="tr-TR" sz="1400" dirty="0"/>
              <a:t> not </a:t>
            </a:r>
            <a:r>
              <a:rPr lang="tr-TR" sz="1400" dirty="0" err="1"/>
              <a:t>crucial</a:t>
            </a:r>
            <a:r>
              <a:rPr lang="tr-TR" sz="1400" dirty="0"/>
              <a:t> </a:t>
            </a:r>
            <a:r>
              <a:rPr lang="tr-TR" sz="1400" dirty="0" err="1"/>
              <a:t>to</a:t>
            </a:r>
            <a:r>
              <a:rPr lang="tr-TR" sz="1400" dirty="0"/>
              <a:t> </a:t>
            </a:r>
            <a:r>
              <a:rPr lang="tr-TR" sz="1400" dirty="0" err="1"/>
              <a:t>know</a:t>
            </a:r>
            <a:r>
              <a:rPr lang="tr-TR" sz="1400" dirty="0"/>
              <a:t> </a:t>
            </a:r>
            <a:r>
              <a:rPr lang="tr-TR" sz="1400" dirty="0" err="1"/>
              <a:t>the</a:t>
            </a:r>
            <a:r>
              <a:rPr lang="tr-TR" sz="1400" dirty="0"/>
              <a:t> </a:t>
            </a:r>
            <a:r>
              <a:rPr lang="tr-TR" sz="1400" dirty="0" err="1"/>
              <a:t>contents</a:t>
            </a:r>
            <a:r>
              <a:rPr lang="tr-TR" sz="1400" dirty="0"/>
              <a:t> of </a:t>
            </a:r>
            <a:r>
              <a:rPr lang="tr-TR" sz="1400" dirty="0" err="1"/>
              <a:t>the</a:t>
            </a:r>
            <a:r>
              <a:rPr lang="tr-TR" sz="1400" dirty="0"/>
              <a:t> Ethernet </a:t>
            </a:r>
            <a:r>
              <a:rPr lang="tr-TR" sz="1400" dirty="0" err="1"/>
              <a:t>frame</a:t>
            </a:r>
            <a:r>
              <a:rPr lang="tr-TR" sz="1400" dirty="0"/>
              <a:t>. But in </a:t>
            </a:r>
            <a:r>
              <a:rPr lang="tr-TR" sz="1400" dirty="0" err="1"/>
              <a:t>case</a:t>
            </a:r>
            <a:r>
              <a:rPr lang="tr-TR" sz="1400" dirty="0"/>
              <a:t> </a:t>
            </a:r>
            <a:r>
              <a:rPr lang="tr-TR" sz="1400" dirty="0" err="1"/>
              <a:t>some</a:t>
            </a:r>
            <a:r>
              <a:rPr lang="tr-TR" sz="1400" dirty="0"/>
              <a:t> of </a:t>
            </a:r>
            <a:r>
              <a:rPr lang="tr-TR" sz="1400" dirty="0" err="1"/>
              <a:t>you</a:t>
            </a:r>
            <a:r>
              <a:rPr lang="tr-TR" sz="1400" dirty="0"/>
              <a:t> </a:t>
            </a:r>
            <a:r>
              <a:rPr lang="tr-TR" sz="1400" dirty="0" err="1"/>
              <a:t>wonder</a:t>
            </a:r>
            <a:r>
              <a:rPr lang="tr-TR" sz="1400" dirty="0"/>
              <a:t>, </a:t>
            </a:r>
            <a:r>
              <a:rPr lang="tr-TR" sz="1400" dirty="0" err="1"/>
              <a:t>I’ll</a:t>
            </a:r>
            <a:r>
              <a:rPr lang="tr-TR" sz="1400" dirty="0"/>
              <a:t> </a:t>
            </a:r>
            <a:r>
              <a:rPr lang="tr-TR" sz="1400" dirty="0" err="1"/>
              <a:t>simply</a:t>
            </a:r>
            <a:r>
              <a:rPr lang="tr-TR" sz="1400" dirty="0"/>
              <a:t> put </a:t>
            </a:r>
            <a:r>
              <a:rPr lang="tr-TR" sz="1400" dirty="0" err="1"/>
              <a:t>the</a:t>
            </a:r>
            <a:r>
              <a:rPr lang="tr-TR" sz="1400" dirty="0"/>
              <a:t> </a:t>
            </a:r>
            <a:r>
              <a:rPr lang="tr-TR" sz="1400" dirty="0" err="1"/>
              <a:t>contents</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PREAMBLE </a:t>
            </a:r>
            <a:r>
              <a:rPr lang="tr-TR" sz="1400" dirty="0"/>
              <a:t>– Ethernet </a:t>
            </a:r>
            <a:r>
              <a:rPr lang="tr-TR" sz="1400" dirty="0" err="1"/>
              <a:t>frame</a:t>
            </a:r>
            <a:r>
              <a:rPr lang="tr-TR" sz="1400" dirty="0"/>
              <a:t> </a:t>
            </a:r>
            <a:r>
              <a:rPr lang="tr-TR" sz="1400" dirty="0" err="1"/>
              <a:t>starts</a:t>
            </a:r>
            <a:r>
              <a:rPr lang="tr-TR" sz="1400" dirty="0"/>
              <a:t> </a:t>
            </a:r>
            <a:r>
              <a:rPr lang="tr-TR" sz="1400" dirty="0" err="1"/>
              <a:t>with</a:t>
            </a:r>
            <a:r>
              <a:rPr lang="tr-TR" sz="1400" dirty="0"/>
              <a:t> 7-Bytes </a:t>
            </a:r>
            <a:r>
              <a:rPr lang="tr-TR" sz="1400" dirty="0" err="1"/>
              <a:t>Preamble</a:t>
            </a:r>
            <a:r>
              <a:rPr lang="tr-TR" sz="1400" dirty="0"/>
              <a:t>. </a:t>
            </a:r>
            <a:r>
              <a:rPr lang="tr-TR" sz="1400" dirty="0" err="1"/>
              <a:t>This</a:t>
            </a:r>
            <a:r>
              <a:rPr lang="tr-TR" sz="1400" dirty="0"/>
              <a:t> is a </a:t>
            </a:r>
            <a:r>
              <a:rPr lang="tr-TR" sz="1400" dirty="0" err="1"/>
              <a:t>pattern</a:t>
            </a:r>
            <a:r>
              <a:rPr lang="tr-TR" sz="1400" dirty="0"/>
              <a:t> of </a:t>
            </a:r>
            <a:r>
              <a:rPr lang="tr-TR" sz="1400" dirty="0" err="1"/>
              <a:t>alternative</a:t>
            </a:r>
            <a:r>
              <a:rPr lang="tr-TR" sz="1400" dirty="0"/>
              <a:t> 0’s </a:t>
            </a:r>
            <a:r>
              <a:rPr lang="tr-TR" sz="1400" dirty="0" err="1"/>
              <a:t>and</a:t>
            </a:r>
            <a:r>
              <a:rPr lang="tr-TR" sz="1400" dirty="0"/>
              <a:t> 1’s </a:t>
            </a:r>
            <a:r>
              <a:rPr lang="tr-TR" sz="1400" dirty="0" err="1"/>
              <a:t>which</a:t>
            </a:r>
            <a:r>
              <a:rPr lang="tr-TR" sz="1400" dirty="0"/>
              <a:t> </a:t>
            </a:r>
            <a:r>
              <a:rPr lang="tr-TR" sz="1400" dirty="0" err="1"/>
              <a:t>indicates</a:t>
            </a:r>
            <a:r>
              <a:rPr lang="tr-TR" sz="1400" dirty="0"/>
              <a:t> </a:t>
            </a:r>
            <a:r>
              <a:rPr lang="tr-TR" sz="1400" dirty="0" err="1"/>
              <a:t>starting</a:t>
            </a:r>
            <a:r>
              <a:rPr lang="tr-TR" sz="1400" dirty="0"/>
              <a:t> of </a:t>
            </a:r>
            <a:r>
              <a:rPr lang="tr-TR" sz="1400" dirty="0" err="1"/>
              <a:t>the</a:t>
            </a:r>
            <a:r>
              <a:rPr lang="tr-TR" sz="1400" dirty="0"/>
              <a:t> </a:t>
            </a:r>
            <a:r>
              <a:rPr lang="tr-TR" sz="1400" dirty="0" err="1"/>
              <a:t>frame</a:t>
            </a:r>
            <a:r>
              <a:rPr lang="tr-TR" sz="1400" dirty="0"/>
              <a:t> </a:t>
            </a:r>
            <a:r>
              <a:rPr lang="tr-TR" sz="1400" dirty="0" err="1"/>
              <a:t>and</a:t>
            </a:r>
            <a:r>
              <a:rPr lang="tr-TR" sz="1400" dirty="0"/>
              <a:t> </a:t>
            </a:r>
            <a:r>
              <a:rPr lang="tr-TR" sz="1400" dirty="0" err="1"/>
              <a:t>allow</a:t>
            </a:r>
            <a:r>
              <a:rPr lang="tr-TR" sz="1400" dirty="0"/>
              <a:t> </a:t>
            </a:r>
            <a:r>
              <a:rPr lang="tr-TR" sz="1400" dirty="0" err="1"/>
              <a:t>sender</a:t>
            </a:r>
            <a:r>
              <a:rPr lang="tr-TR" sz="1400" dirty="0"/>
              <a:t> </a:t>
            </a:r>
            <a:r>
              <a:rPr lang="tr-TR" sz="1400" dirty="0" err="1"/>
              <a:t>and</a:t>
            </a:r>
            <a:r>
              <a:rPr lang="tr-TR" sz="1400" dirty="0"/>
              <a:t> </a:t>
            </a:r>
            <a:r>
              <a:rPr lang="tr-TR" sz="1400" dirty="0" err="1"/>
              <a:t>receiver</a:t>
            </a:r>
            <a:r>
              <a:rPr lang="tr-TR" sz="1400" dirty="0"/>
              <a:t> </a:t>
            </a:r>
            <a:r>
              <a:rPr lang="tr-TR" sz="1400" dirty="0" err="1"/>
              <a:t>to</a:t>
            </a:r>
            <a:r>
              <a:rPr lang="tr-TR" sz="1400" dirty="0"/>
              <a:t> </a:t>
            </a:r>
            <a:r>
              <a:rPr lang="tr-TR" sz="1400" dirty="0" err="1"/>
              <a:t>establish</a:t>
            </a:r>
            <a:r>
              <a:rPr lang="tr-TR" sz="1400" dirty="0"/>
              <a:t> bit </a:t>
            </a:r>
            <a:r>
              <a:rPr lang="tr-TR" sz="1400" dirty="0" err="1"/>
              <a:t>synchronization</a:t>
            </a:r>
            <a:r>
              <a:rPr lang="tr-TR" sz="1400" dirty="0"/>
              <a:t>. </a:t>
            </a:r>
            <a:r>
              <a:rPr lang="tr-TR" sz="1400" dirty="0" err="1"/>
              <a:t>Initially</a:t>
            </a:r>
            <a:r>
              <a:rPr lang="tr-TR" sz="1400" dirty="0"/>
              <a:t>, PRE (</a:t>
            </a:r>
            <a:r>
              <a:rPr lang="tr-TR" sz="1400" dirty="0" err="1"/>
              <a:t>Preamble</a:t>
            </a:r>
            <a:r>
              <a:rPr lang="tr-TR" sz="1400" dirty="0"/>
              <a:t>) </a:t>
            </a:r>
            <a:r>
              <a:rPr lang="tr-TR" sz="1400" dirty="0" err="1"/>
              <a:t>was</a:t>
            </a:r>
            <a:r>
              <a:rPr lang="tr-TR" sz="1400" dirty="0"/>
              <a:t> </a:t>
            </a:r>
            <a:r>
              <a:rPr lang="tr-TR" sz="1400" dirty="0" err="1"/>
              <a:t>introduced</a:t>
            </a:r>
            <a:r>
              <a:rPr lang="tr-TR" sz="1400" dirty="0"/>
              <a:t> </a:t>
            </a:r>
            <a:r>
              <a:rPr lang="tr-TR" sz="1400" dirty="0" err="1"/>
              <a:t>to</a:t>
            </a:r>
            <a:r>
              <a:rPr lang="tr-TR" sz="1400" dirty="0"/>
              <a:t> </a:t>
            </a:r>
            <a:r>
              <a:rPr lang="tr-TR" sz="1400" dirty="0" err="1"/>
              <a:t>allow</a:t>
            </a:r>
            <a:r>
              <a:rPr lang="tr-TR" sz="1400" dirty="0"/>
              <a:t> </a:t>
            </a:r>
            <a:r>
              <a:rPr lang="tr-TR" sz="1400" dirty="0" err="1"/>
              <a:t>for</a:t>
            </a:r>
            <a:r>
              <a:rPr lang="tr-TR" sz="1400" dirty="0"/>
              <a:t> </a:t>
            </a:r>
            <a:r>
              <a:rPr lang="tr-TR" sz="1400" dirty="0" err="1"/>
              <a:t>the</a:t>
            </a:r>
            <a:r>
              <a:rPr lang="tr-TR" sz="1400" dirty="0"/>
              <a:t> </a:t>
            </a:r>
            <a:r>
              <a:rPr lang="tr-TR" sz="1400" dirty="0" err="1"/>
              <a:t>loss</a:t>
            </a:r>
            <a:r>
              <a:rPr lang="tr-TR" sz="1400" dirty="0"/>
              <a:t> of a </a:t>
            </a:r>
            <a:r>
              <a:rPr lang="tr-TR" sz="1400" dirty="0" err="1"/>
              <a:t>few</a:t>
            </a:r>
            <a:r>
              <a:rPr lang="tr-TR" sz="1400" dirty="0"/>
              <a:t> </a:t>
            </a:r>
            <a:r>
              <a:rPr lang="tr-TR" sz="1400" dirty="0" err="1"/>
              <a:t>bits</a:t>
            </a:r>
            <a:r>
              <a:rPr lang="tr-TR" sz="1400" dirty="0"/>
              <a:t> </a:t>
            </a:r>
            <a:r>
              <a:rPr lang="tr-TR" sz="1400" dirty="0" err="1"/>
              <a:t>due</a:t>
            </a:r>
            <a:r>
              <a:rPr lang="tr-TR" sz="1400" dirty="0"/>
              <a:t> </a:t>
            </a:r>
            <a:r>
              <a:rPr lang="tr-TR" sz="1400" dirty="0" err="1"/>
              <a:t>to</a:t>
            </a:r>
            <a:r>
              <a:rPr lang="tr-TR" sz="1400" dirty="0"/>
              <a:t> </a:t>
            </a:r>
            <a:r>
              <a:rPr lang="tr-TR" sz="1400" dirty="0" err="1"/>
              <a:t>signal</a:t>
            </a:r>
            <a:r>
              <a:rPr lang="tr-TR" sz="1400" dirty="0"/>
              <a:t> </a:t>
            </a:r>
            <a:r>
              <a:rPr lang="tr-TR" sz="1400" dirty="0" err="1"/>
              <a:t>delays</a:t>
            </a:r>
            <a:r>
              <a:rPr lang="tr-TR" sz="1400" dirty="0"/>
              <a:t>. But </a:t>
            </a:r>
            <a:r>
              <a:rPr lang="tr-TR" sz="1400" dirty="0" err="1"/>
              <a:t>today’s</a:t>
            </a:r>
            <a:r>
              <a:rPr lang="tr-TR" sz="1400" dirty="0"/>
              <a:t> </a:t>
            </a:r>
            <a:r>
              <a:rPr lang="tr-TR" sz="1400" dirty="0" err="1"/>
              <a:t>high-speed</a:t>
            </a:r>
            <a:r>
              <a:rPr lang="tr-TR" sz="1400" dirty="0"/>
              <a:t> Ethernet </a:t>
            </a:r>
            <a:r>
              <a:rPr lang="tr-TR" sz="1400" dirty="0" err="1"/>
              <a:t>don’t</a:t>
            </a:r>
            <a:r>
              <a:rPr lang="tr-TR" sz="1400" dirty="0"/>
              <a:t> </a:t>
            </a:r>
            <a:r>
              <a:rPr lang="tr-TR" sz="1400" dirty="0" err="1"/>
              <a:t>need</a:t>
            </a:r>
            <a:r>
              <a:rPr lang="tr-TR" sz="1400" dirty="0"/>
              <a:t> </a:t>
            </a:r>
            <a:r>
              <a:rPr lang="tr-TR" sz="1400" dirty="0" err="1"/>
              <a:t>Preamble</a:t>
            </a:r>
            <a:r>
              <a:rPr lang="tr-TR" sz="1400" dirty="0"/>
              <a:t> </a:t>
            </a:r>
            <a:r>
              <a:rPr lang="tr-TR" sz="1400" dirty="0" err="1"/>
              <a:t>to</a:t>
            </a:r>
            <a:r>
              <a:rPr lang="tr-TR" sz="1400" dirty="0"/>
              <a:t> </a:t>
            </a:r>
            <a:r>
              <a:rPr lang="tr-TR" sz="1400" dirty="0" err="1"/>
              <a:t>protect</a:t>
            </a:r>
            <a:r>
              <a:rPr lang="tr-TR" sz="1400" dirty="0"/>
              <a:t> </a:t>
            </a:r>
            <a:r>
              <a:rPr lang="tr-TR" sz="1400" dirty="0" err="1"/>
              <a:t>the</a:t>
            </a:r>
            <a:r>
              <a:rPr lang="tr-TR" sz="1400" dirty="0"/>
              <a:t> </a:t>
            </a:r>
            <a:r>
              <a:rPr lang="tr-TR" sz="1400" dirty="0" err="1"/>
              <a:t>frame</a:t>
            </a:r>
            <a:r>
              <a:rPr lang="tr-TR" sz="1400" dirty="0"/>
              <a:t> </a:t>
            </a:r>
            <a:r>
              <a:rPr lang="tr-TR" sz="1400" dirty="0" err="1"/>
              <a:t>bits</a:t>
            </a:r>
            <a:r>
              <a:rPr lang="tr-TR" sz="1400" dirty="0"/>
              <a:t>. PRE (</a:t>
            </a:r>
            <a:r>
              <a:rPr lang="tr-TR" sz="1400" dirty="0" err="1"/>
              <a:t>Preamble</a:t>
            </a:r>
            <a:r>
              <a:rPr lang="tr-TR" sz="1400" dirty="0"/>
              <a:t>) </a:t>
            </a:r>
            <a:r>
              <a:rPr lang="tr-TR" sz="1400" dirty="0" err="1"/>
              <a:t>indicates</a:t>
            </a:r>
            <a:r>
              <a:rPr lang="tr-TR" sz="1400" dirty="0"/>
              <a:t> </a:t>
            </a:r>
            <a:r>
              <a:rPr lang="tr-TR" sz="1400" dirty="0" err="1"/>
              <a:t>the</a:t>
            </a:r>
            <a:r>
              <a:rPr lang="tr-TR" sz="1400" dirty="0"/>
              <a:t> </a:t>
            </a:r>
            <a:r>
              <a:rPr lang="tr-TR" sz="1400" dirty="0" err="1"/>
              <a:t>receiver</a:t>
            </a:r>
            <a:r>
              <a:rPr lang="tr-TR" sz="1400" dirty="0"/>
              <a:t> </a:t>
            </a:r>
            <a:r>
              <a:rPr lang="tr-TR" sz="1400" dirty="0" err="1"/>
              <a:t>that</a:t>
            </a:r>
            <a:r>
              <a:rPr lang="tr-TR" sz="1400" dirty="0"/>
              <a:t> </a:t>
            </a:r>
            <a:r>
              <a:rPr lang="tr-TR" sz="1400" dirty="0" err="1"/>
              <a:t>frame</a:t>
            </a:r>
            <a:r>
              <a:rPr lang="tr-TR" sz="1400" dirty="0"/>
              <a:t> is </a:t>
            </a:r>
            <a:r>
              <a:rPr lang="tr-TR" sz="1400" dirty="0" err="1"/>
              <a:t>coming</a:t>
            </a:r>
            <a:r>
              <a:rPr lang="tr-TR" sz="1400" dirty="0"/>
              <a:t> </a:t>
            </a:r>
            <a:r>
              <a:rPr lang="tr-TR" sz="1400" dirty="0" err="1"/>
              <a:t>and</a:t>
            </a:r>
            <a:r>
              <a:rPr lang="tr-TR" sz="1400" dirty="0"/>
              <a:t> </a:t>
            </a:r>
            <a:r>
              <a:rPr lang="tr-TR" sz="1400" dirty="0" err="1"/>
              <a:t>allow</a:t>
            </a:r>
            <a:r>
              <a:rPr lang="tr-TR" sz="1400" dirty="0"/>
              <a:t> </a:t>
            </a:r>
            <a:r>
              <a:rPr lang="tr-TR" sz="1400" dirty="0" err="1"/>
              <a:t>the</a:t>
            </a:r>
            <a:r>
              <a:rPr lang="tr-TR" sz="1400" dirty="0"/>
              <a:t> </a:t>
            </a:r>
            <a:r>
              <a:rPr lang="tr-TR" sz="1400" dirty="0" err="1"/>
              <a:t>receiver</a:t>
            </a:r>
            <a:r>
              <a:rPr lang="tr-TR" sz="1400" dirty="0"/>
              <a:t> </a:t>
            </a:r>
            <a:r>
              <a:rPr lang="tr-TR" sz="1400" dirty="0" err="1"/>
              <a:t>to</a:t>
            </a:r>
            <a:r>
              <a:rPr lang="tr-TR" sz="1400" dirty="0"/>
              <a:t> </a:t>
            </a:r>
            <a:r>
              <a:rPr lang="tr-TR" sz="1400" dirty="0" err="1"/>
              <a:t>lock</a:t>
            </a:r>
            <a:r>
              <a:rPr lang="tr-TR" sz="1400" dirty="0"/>
              <a:t> </a:t>
            </a:r>
            <a:r>
              <a:rPr lang="tr-TR" sz="1400" dirty="0" err="1"/>
              <a:t>onto</a:t>
            </a:r>
            <a:r>
              <a:rPr lang="tr-TR" sz="1400" dirty="0"/>
              <a:t> </a:t>
            </a:r>
            <a:r>
              <a:rPr lang="tr-TR" sz="1400" dirty="0" err="1"/>
              <a:t>the</a:t>
            </a:r>
            <a:r>
              <a:rPr lang="tr-TR" sz="1400" dirty="0"/>
              <a:t> data </a:t>
            </a:r>
            <a:r>
              <a:rPr lang="tr-TR" sz="1400" dirty="0" err="1"/>
              <a:t>stream</a:t>
            </a:r>
            <a:r>
              <a:rPr lang="tr-TR" sz="1400" dirty="0"/>
              <a:t> </a:t>
            </a:r>
            <a:r>
              <a:rPr lang="tr-TR" sz="1400" dirty="0" err="1"/>
              <a:t>before</a:t>
            </a:r>
            <a:r>
              <a:rPr lang="tr-TR" sz="1400" dirty="0"/>
              <a:t> </a:t>
            </a:r>
            <a:r>
              <a:rPr lang="tr-TR" sz="1400" dirty="0" err="1"/>
              <a:t>the</a:t>
            </a:r>
            <a:r>
              <a:rPr lang="tr-TR" sz="1400" dirty="0"/>
              <a:t> </a:t>
            </a:r>
            <a:r>
              <a:rPr lang="tr-TR" sz="1400" dirty="0" err="1"/>
              <a:t>actual</a:t>
            </a:r>
            <a:r>
              <a:rPr lang="tr-TR" sz="1400" dirty="0"/>
              <a:t> </a:t>
            </a:r>
            <a:r>
              <a:rPr lang="tr-TR" sz="1400" dirty="0" err="1"/>
              <a:t>frame</a:t>
            </a:r>
            <a:r>
              <a:rPr lang="tr-TR" sz="1400" dirty="0"/>
              <a:t> </a:t>
            </a:r>
            <a:r>
              <a:rPr lang="tr-TR" sz="1400" dirty="0" err="1"/>
              <a:t>begins</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Start of </a:t>
            </a:r>
            <a:r>
              <a:rPr lang="tr-TR" sz="1400" b="1" dirty="0" err="1"/>
              <a:t>frame</a:t>
            </a:r>
            <a:r>
              <a:rPr lang="tr-TR" sz="1400" b="1" dirty="0"/>
              <a:t> </a:t>
            </a:r>
            <a:r>
              <a:rPr lang="tr-TR" sz="1400" b="1" dirty="0" err="1"/>
              <a:t>delimiter</a:t>
            </a:r>
            <a:r>
              <a:rPr lang="tr-TR" sz="1400" b="1" dirty="0"/>
              <a:t> (SFD </a:t>
            </a:r>
            <a:r>
              <a:rPr lang="tr-TR" sz="1400" b="1" dirty="0" err="1"/>
              <a:t>or</a:t>
            </a:r>
            <a:r>
              <a:rPr lang="tr-TR" sz="1400" b="1" dirty="0"/>
              <a:t> SOF) </a:t>
            </a:r>
            <a:r>
              <a:rPr lang="tr-TR" sz="1400" dirty="0"/>
              <a:t>– </a:t>
            </a:r>
            <a:r>
              <a:rPr lang="tr-TR" sz="1400" dirty="0" err="1"/>
              <a:t>This</a:t>
            </a:r>
            <a:r>
              <a:rPr lang="tr-TR" sz="1400" dirty="0"/>
              <a:t> is a 1-Byte </a:t>
            </a:r>
            <a:r>
              <a:rPr lang="tr-TR" sz="1400" dirty="0" err="1"/>
              <a:t>field</a:t>
            </a:r>
            <a:r>
              <a:rPr lang="tr-TR" sz="1400" dirty="0"/>
              <a:t> </a:t>
            </a:r>
            <a:r>
              <a:rPr lang="tr-TR" sz="1400" dirty="0" err="1"/>
              <a:t>which</a:t>
            </a:r>
            <a:r>
              <a:rPr lang="tr-TR" sz="1400" dirty="0"/>
              <a:t> is </a:t>
            </a:r>
            <a:r>
              <a:rPr lang="tr-TR" sz="1400" dirty="0" err="1"/>
              <a:t>always</a:t>
            </a:r>
            <a:r>
              <a:rPr lang="tr-TR" sz="1400" dirty="0"/>
              <a:t> set </a:t>
            </a:r>
            <a:r>
              <a:rPr lang="tr-TR" sz="1400" dirty="0" err="1"/>
              <a:t>to</a:t>
            </a:r>
            <a:r>
              <a:rPr lang="tr-TR" sz="1400" dirty="0"/>
              <a:t> 10101011. SFD </a:t>
            </a:r>
            <a:r>
              <a:rPr lang="tr-TR" sz="1400" dirty="0" err="1"/>
              <a:t>indicates</a:t>
            </a:r>
            <a:r>
              <a:rPr lang="tr-TR" sz="1400" dirty="0"/>
              <a:t> </a:t>
            </a:r>
            <a:r>
              <a:rPr lang="tr-TR" sz="1400" dirty="0" err="1"/>
              <a:t>that</a:t>
            </a:r>
            <a:r>
              <a:rPr lang="tr-TR" sz="1400" dirty="0"/>
              <a:t> </a:t>
            </a:r>
            <a:r>
              <a:rPr lang="tr-TR" sz="1400" dirty="0" err="1"/>
              <a:t>upcoming</a:t>
            </a:r>
            <a:r>
              <a:rPr lang="tr-TR" sz="1400" dirty="0"/>
              <a:t> </a:t>
            </a:r>
            <a:r>
              <a:rPr lang="tr-TR" sz="1400" dirty="0" err="1"/>
              <a:t>bits</a:t>
            </a:r>
            <a:r>
              <a:rPr lang="tr-TR" sz="1400" dirty="0"/>
              <a:t> </a:t>
            </a:r>
            <a:r>
              <a:rPr lang="tr-TR" sz="1400" dirty="0" err="1"/>
              <a:t>are</a:t>
            </a:r>
            <a:r>
              <a:rPr lang="tr-TR" sz="1400" dirty="0"/>
              <a:t> </a:t>
            </a:r>
            <a:r>
              <a:rPr lang="tr-TR" sz="1400" dirty="0" err="1"/>
              <a:t>starting</a:t>
            </a:r>
            <a:r>
              <a:rPr lang="tr-TR" sz="1400" dirty="0"/>
              <a:t> of </a:t>
            </a:r>
            <a:r>
              <a:rPr lang="tr-TR" sz="1400" dirty="0" err="1"/>
              <a:t>the</a:t>
            </a:r>
            <a:r>
              <a:rPr lang="tr-TR" sz="1400" dirty="0"/>
              <a:t> </a:t>
            </a:r>
            <a:r>
              <a:rPr lang="tr-TR" sz="1400" dirty="0" err="1"/>
              <a:t>frame</a:t>
            </a:r>
            <a:r>
              <a:rPr lang="tr-TR" sz="1400" dirty="0"/>
              <a:t>, </a:t>
            </a:r>
            <a:r>
              <a:rPr lang="tr-TR" sz="1400" dirty="0" err="1"/>
              <a:t>which</a:t>
            </a:r>
            <a:r>
              <a:rPr lang="tr-TR" sz="1400" dirty="0"/>
              <a:t> is </a:t>
            </a:r>
            <a:r>
              <a:rPr lang="tr-TR" sz="1400" dirty="0" err="1"/>
              <a:t>the</a:t>
            </a:r>
            <a:r>
              <a:rPr lang="tr-TR" sz="1400" dirty="0"/>
              <a:t> </a:t>
            </a:r>
            <a:r>
              <a:rPr lang="tr-TR" sz="1400" dirty="0" err="1"/>
              <a:t>destination</a:t>
            </a:r>
            <a:r>
              <a:rPr lang="tr-TR" sz="1400" dirty="0"/>
              <a:t> </a:t>
            </a:r>
            <a:r>
              <a:rPr lang="tr-TR" sz="1400" dirty="0" err="1"/>
              <a:t>address</a:t>
            </a:r>
            <a:r>
              <a:rPr lang="tr-TR" sz="1400" dirty="0"/>
              <a:t>. </a:t>
            </a:r>
            <a:r>
              <a:rPr lang="tr-TR" sz="1400" dirty="0" err="1"/>
              <a:t>Sometimes</a:t>
            </a:r>
            <a:r>
              <a:rPr lang="tr-TR" sz="1400" dirty="0"/>
              <a:t> SFD is </a:t>
            </a:r>
            <a:r>
              <a:rPr lang="tr-TR" sz="1400" dirty="0" err="1"/>
              <a:t>considered</a:t>
            </a:r>
            <a:r>
              <a:rPr lang="tr-TR" sz="1400" dirty="0"/>
              <a:t> </a:t>
            </a:r>
            <a:r>
              <a:rPr lang="tr-TR" sz="1400" dirty="0" err="1"/>
              <a:t>the</a:t>
            </a:r>
            <a:r>
              <a:rPr lang="tr-TR" sz="1400" dirty="0"/>
              <a:t> </a:t>
            </a:r>
            <a:r>
              <a:rPr lang="tr-TR" sz="1400" dirty="0" err="1"/>
              <a:t>part</a:t>
            </a:r>
            <a:r>
              <a:rPr lang="tr-TR" sz="1400" dirty="0"/>
              <a:t> of PRE, </a:t>
            </a:r>
            <a:r>
              <a:rPr lang="tr-TR" sz="1400" dirty="0" err="1"/>
              <a:t>this</a:t>
            </a:r>
            <a:r>
              <a:rPr lang="tr-TR" sz="1400" dirty="0"/>
              <a:t> is </a:t>
            </a:r>
            <a:r>
              <a:rPr lang="tr-TR" sz="1400" dirty="0" err="1"/>
              <a:t>the</a:t>
            </a:r>
            <a:r>
              <a:rPr lang="tr-TR" sz="1400" dirty="0"/>
              <a:t> </a:t>
            </a:r>
            <a:r>
              <a:rPr lang="tr-TR" sz="1400" dirty="0" err="1"/>
              <a:t>reason</a:t>
            </a:r>
            <a:r>
              <a:rPr lang="tr-TR" sz="1400" dirty="0"/>
              <a:t> </a:t>
            </a:r>
            <a:r>
              <a:rPr lang="tr-TR" sz="1400" dirty="0" err="1"/>
              <a:t>Preamble</a:t>
            </a:r>
            <a:r>
              <a:rPr lang="tr-TR" sz="1400" dirty="0"/>
              <a:t> is </a:t>
            </a:r>
            <a:r>
              <a:rPr lang="tr-TR" sz="1400" dirty="0" err="1"/>
              <a:t>described</a:t>
            </a:r>
            <a:r>
              <a:rPr lang="tr-TR" sz="1400" dirty="0"/>
              <a:t> as 8 </a:t>
            </a:r>
            <a:r>
              <a:rPr lang="tr-TR" sz="1400" dirty="0" err="1"/>
              <a:t>Bytes</a:t>
            </a:r>
            <a:r>
              <a:rPr lang="tr-TR" sz="1400" dirty="0"/>
              <a:t> in </a:t>
            </a:r>
            <a:r>
              <a:rPr lang="tr-TR" sz="1400" dirty="0" err="1"/>
              <a:t>many</a:t>
            </a:r>
            <a:r>
              <a:rPr lang="tr-TR" sz="1400" dirty="0"/>
              <a:t> </a:t>
            </a:r>
            <a:r>
              <a:rPr lang="tr-TR" sz="1400" dirty="0" err="1"/>
              <a:t>places</a:t>
            </a:r>
            <a:r>
              <a:rPr lang="tr-TR" sz="1400" dirty="0"/>
              <a:t>. </a:t>
            </a:r>
            <a:r>
              <a:rPr lang="tr-TR" sz="1400" dirty="0" err="1"/>
              <a:t>The</a:t>
            </a:r>
            <a:r>
              <a:rPr lang="tr-TR" sz="1400" dirty="0"/>
              <a:t> SFD </a:t>
            </a:r>
            <a:r>
              <a:rPr lang="tr-TR" sz="1400" dirty="0" err="1"/>
              <a:t>warns</a:t>
            </a:r>
            <a:r>
              <a:rPr lang="tr-TR" sz="1400" dirty="0"/>
              <a:t> </a:t>
            </a:r>
            <a:r>
              <a:rPr lang="tr-TR" sz="1400" dirty="0" err="1"/>
              <a:t>station</a:t>
            </a:r>
            <a:r>
              <a:rPr lang="tr-TR" sz="1400" dirty="0"/>
              <a:t> </a:t>
            </a:r>
            <a:r>
              <a:rPr lang="tr-TR" sz="1400" dirty="0" err="1"/>
              <a:t>or</a:t>
            </a:r>
            <a:r>
              <a:rPr lang="tr-TR" sz="1400" dirty="0"/>
              <a:t> </a:t>
            </a:r>
            <a:r>
              <a:rPr lang="tr-TR" sz="1400" dirty="0" err="1"/>
              <a:t>stations</a:t>
            </a:r>
            <a:r>
              <a:rPr lang="tr-TR" sz="1400" dirty="0"/>
              <a:t> </a:t>
            </a:r>
            <a:r>
              <a:rPr lang="tr-TR" sz="1400" dirty="0" err="1"/>
              <a:t>that</a:t>
            </a:r>
            <a:r>
              <a:rPr lang="tr-TR" sz="1400" dirty="0"/>
              <a:t> </a:t>
            </a:r>
            <a:r>
              <a:rPr lang="tr-TR" sz="1400" dirty="0" err="1"/>
              <a:t>this</a:t>
            </a:r>
            <a:r>
              <a:rPr lang="tr-TR" sz="1400" dirty="0"/>
              <a:t> is </a:t>
            </a:r>
            <a:r>
              <a:rPr lang="tr-TR" sz="1400" dirty="0" err="1"/>
              <a:t>the</a:t>
            </a:r>
            <a:r>
              <a:rPr lang="tr-TR" sz="1400" dirty="0"/>
              <a:t> </a:t>
            </a:r>
            <a:r>
              <a:rPr lang="tr-TR" sz="1400" dirty="0" err="1"/>
              <a:t>last</a:t>
            </a:r>
            <a:r>
              <a:rPr lang="tr-TR" sz="1400" dirty="0"/>
              <a:t> </a:t>
            </a:r>
            <a:r>
              <a:rPr lang="tr-TR" sz="1400" dirty="0" err="1"/>
              <a:t>chance</a:t>
            </a:r>
            <a:r>
              <a:rPr lang="tr-TR" sz="1400" dirty="0"/>
              <a:t> </a:t>
            </a:r>
            <a:r>
              <a:rPr lang="tr-TR" sz="1400" dirty="0" err="1"/>
              <a:t>for</a:t>
            </a:r>
            <a:r>
              <a:rPr lang="tr-TR" sz="1400" dirty="0"/>
              <a:t> </a:t>
            </a:r>
            <a:r>
              <a:rPr lang="tr-TR" sz="1400" dirty="0" err="1"/>
              <a:t>synchronization</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err="1"/>
              <a:t>Destination</a:t>
            </a:r>
            <a:r>
              <a:rPr lang="tr-TR" sz="1400" b="1" dirty="0"/>
              <a:t> </a:t>
            </a:r>
            <a:r>
              <a:rPr lang="tr-TR" sz="1400" b="1" dirty="0" err="1"/>
              <a:t>Address</a:t>
            </a:r>
            <a:r>
              <a:rPr lang="tr-TR" sz="1400" b="1" dirty="0"/>
              <a:t> </a:t>
            </a:r>
            <a:r>
              <a:rPr lang="tr-TR" sz="1400" dirty="0"/>
              <a:t>– </a:t>
            </a:r>
            <a:r>
              <a:rPr lang="tr-TR" sz="1400" dirty="0" err="1"/>
              <a:t>This</a:t>
            </a:r>
            <a:r>
              <a:rPr lang="tr-TR" sz="1400" dirty="0"/>
              <a:t> is 6-Byte </a:t>
            </a:r>
            <a:r>
              <a:rPr lang="tr-TR" sz="1400" dirty="0" err="1"/>
              <a:t>field</a:t>
            </a:r>
            <a:r>
              <a:rPr lang="tr-TR" sz="1400" dirty="0"/>
              <a:t> </a:t>
            </a:r>
            <a:r>
              <a:rPr lang="tr-TR" sz="1400" dirty="0" err="1"/>
              <a:t>which</a:t>
            </a:r>
            <a:r>
              <a:rPr lang="tr-TR" sz="1400" dirty="0"/>
              <a:t> </a:t>
            </a:r>
            <a:r>
              <a:rPr lang="tr-TR" sz="1400" dirty="0" err="1"/>
              <a:t>contains</a:t>
            </a:r>
            <a:r>
              <a:rPr lang="tr-TR" sz="1400" dirty="0"/>
              <a:t> </a:t>
            </a:r>
            <a:r>
              <a:rPr lang="tr-TR" sz="1400" dirty="0" err="1"/>
              <a:t>the</a:t>
            </a:r>
            <a:r>
              <a:rPr lang="tr-TR" sz="1400" dirty="0"/>
              <a:t> MAC </a:t>
            </a:r>
            <a:r>
              <a:rPr lang="tr-TR" sz="1400" dirty="0" err="1"/>
              <a:t>address</a:t>
            </a:r>
            <a:r>
              <a:rPr lang="tr-TR" sz="1400" dirty="0"/>
              <a:t> of </a:t>
            </a:r>
            <a:r>
              <a:rPr lang="tr-TR" sz="1400" dirty="0" err="1"/>
              <a:t>machine</a:t>
            </a:r>
            <a:r>
              <a:rPr lang="tr-TR" sz="1400" dirty="0"/>
              <a:t> </a:t>
            </a:r>
            <a:r>
              <a:rPr lang="tr-TR" sz="1400" dirty="0" err="1"/>
              <a:t>for</a:t>
            </a:r>
            <a:r>
              <a:rPr lang="tr-TR" sz="1400" dirty="0"/>
              <a:t> </a:t>
            </a:r>
            <a:r>
              <a:rPr lang="tr-TR" sz="1400" dirty="0" err="1"/>
              <a:t>which</a:t>
            </a:r>
            <a:r>
              <a:rPr lang="tr-TR" sz="1400" dirty="0"/>
              <a:t> data is </a:t>
            </a:r>
            <a:r>
              <a:rPr lang="tr-TR" sz="1400" dirty="0" err="1"/>
              <a:t>destined</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Source </a:t>
            </a:r>
            <a:r>
              <a:rPr lang="tr-TR" sz="1400" b="1" dirty="0" err="1"/>
              <a:t>Address</a:t>
            </a:r>
            <a:r>
              <a:rPr lang="tr-TR" sz="1400" b="1" dirty="0"/>
              <a:t> </a:t>
            </a:r>
            <a:r>
              <a:rPr lang="tr-TR" sz="1400" dirty="0"/>
              <a:t>– </a:t>
            </a:r>
            <a:r>
              <a:rPr lang="tr-TR" sz="1400" dirty="0" err="1"/>
              <a:t>This</a:t>
            </a:r>
            <a:r>
              <a:rPr lang="tr-TR" sz="1400" dirty="0"/>
              <a:t> is a 6-Byte </a:t>
            </a:r>
            <a:r>
              <a:rPr lang="tr-TR" sz="1400" dirty="0" err="1"/>
              <a:t>field</a:t>
            </a:r>
            <a:r>
              <a:rPr lang="tr-TR" sz="1400" dirty="0"/>
              <a:t> </a:t>
            </a:r>
            <a:r>
              <a:rPr lang="tr-TR" sz="1400" dirty="0" err="1"/>
              <a:t>which</a:t>
            </a:r>
            <a:r>
              <a:rPr lang="tr-TR" sz="1400" dirty="0"/>
              <a:t> </a:t>
            </a:r>
            <a:r>
              <a:rPr lang="tr-TR" sz="1400" dirty="0" err="1"/>
              <a:t>contains</a:t>
            </a:r>
            <a:r>
              <a:rPr lang="tr-TR" sz="1400" dirty="0"/>
              <a:t> </a:t>
            </a:r>
            <a:r>
              <a:rPr lang="tr-TR" sz="1400" dirty="0" err="1"/>
              <a:t>the</a:t>
            </a:r>
            <a:r>
              <a:rPr lang="tr-TR" sz="1400" dirty="0"/>
              <a:t> MAC </a:t>
            </a:r>
            <a:r>
              <a:rPr lang="tr-TR" sz="1400" dirty="0" err="1"/>
              <a:t>address</a:t>
            </a:r>
            <a:r>
              <a:rPr lang="tr-TR" sz="1400" dirty="0"/>
              <a:t> of </a:t>
            </a:r>
            <a:r>
              <a:rPr lang="tr-TR" sz="1400" dirty="0" err="1"/>
              <a:t>source</a:t>
            </a:r>
            <a:r>
              <a:rPr lang="tr-TR" sz="1400" dirty="0"/>
              <a:t> </a:t>
            </a:r>
            <a:r>
              <a:rPr lang="tr-TR" sz="1400" dirty="0" err="1"/>
              <a:t>machine</a:t>
            </a:r>
            <a:r>
              <a:rPr lang="tr-TR" sz="1400" dirty="0"/>
              <a:t>. As Source </a:t>
            </a:r>
            <a:r>
              <a:rPr lang="tr-TR" sz="1400" dirty="0" err="1"/>
              <a:t>Address</a:t>
            </a:r>
            <a:r>
              <a:rPr lang="tr-TR" sz="1400" dirty="0"/>
              <a:t> is </a:t>
            </a:r>
            <a:r>
              <a:rPr lang="tr-TR" sz="1400" dirty="0" err="1"/>
              <a:t>always</a:t>
            </a:r>
            <a:r>
              <a:rPr lang="tr-TR" sz="1400" dirty="0"/>
              <a:t> an </a:t>
            </a:r>
            <a:r>
              <a:rPr lang="tr-TR" sz="1400" dirty="0" err="1"/>
              <a:t>individual</a:t>
            </a:r>
            <a:r>
              <a:rPr lang="tr-TR" sz="1400" dirty="0"/>
              <a:t> </a:t>
            </a:r>
            <a:r>
              <a:rPr lang="tr-TR" sz="1400" dirty="0" err="1"/>
              <a:t>address</a:t>
            </a:r>
            <a:r>
              <a:rPr lang="tr-TR" sz="1400" dirty="0"/>
              <a:t> (</a:t>
            </a:r>
            <a:r>
              <a:rPr lang="tr-TR" sz="1400" dirty="0" err="1"/>
              <a:t>Unicast</a:t>
            </a:r>
            <a:r>
              <a:rPr lang="tr-TR" sz="1400" dirty="0"/>
              <a:t>), </a:t>
            </a:r>
            <a:r>
              <a:rPr lang="tr-TR" sz="1400" dirty="0" err="1"/>
              <a:t>the</a:t>
            </a:r>
            <a:r>
              <a:rPr lang="tr-TR" sz="1400" dirty="0"/>
              <a:t> </a:t>
            </a:r>
            <a:r>
              <a:rPr lang="tr-TR" sz="1400" dirty="0" err="1"/>
              <a:t>least</a:t>
            </a:r>
            <a:r>
              <a:rPr lang="tr-TR" sz="1400" dirty="0"/>
              <a:t> </a:t>
            </a:r>
            <a:r>
              <a:rPr lang="tr-TR" sz="1400" dirty="0" err="1"/>
              <a:t>significant</a:t>
            </a:r>
            <a:r>
              <a:rPr lang="tr-TR" sz="1400" dirty="0"/>
              <a:t> bit of </a:t>
            </a:r>
            <a:r>
              <a:rPr lang="tr-TR" sz="1400" dirty="0" err="1"/>
              <a:t>first</a:t>
            </a:r>
            <a:r>
              <a:rPr lang="tr-TR" sz="1400" dirty="0"/>
              <a:t> byte is </a:t>
            </a:r>
            <a:r>
              <a:rPr lang="tr-TR" sz="1400" dirty="0" err="1"/>
              <a:t>always</a:t>
            </a:r>
            <a:r>
              <a:rPr lang="tr-TR" sz="1400" dirty="0"/>
              <a:t> 0.</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err="1"/>
              <a:t>Length</a:t>
            </a:r>
            <a:r>
              <a:rPr lang="tr-TR" sz="1400" dirty="0"/>
              <a:t> – </a:t>
            </a:r>
            <a:r>
              <a:rPr lang="tr-TR" sz="1400" dirty="0" err="1"/>
              <a:t>Length</a:t>
            </a:r>
            <a:r>
              <a:rPr lang="tr-TR" sz="1400" dirty="0"/>
              <a:t> is a 2-Byte </a:t>
            </a:r>
            <a:r>
              <a:rPr lang="tr-TR" sz="1400" dirty="0" err="1"/>
              <a:t>field</a:t>
            </a:r>
            <a:r>
              <a:rPr lang="tr-TR" sz="1400" dirty="0"/>
              <a:t>, </a:t>
            </a:r>
            <a:r>
              <a:rPr lang="tr-TR" sz="1400" dirty="0" err="1"/>
              <a:t>which</a:t>
            </a:r>
            <a:r>
              <a:rPr lang="tr-TR" sz="1400" dirty="0"/>
              <a:t> </a:t>
            </a:r>
            <a:r>
              <a:rPr lang="tr-TR" sz="1400" dirty="0" err="1"/>
              <a:t>indicates</a:t>
            </a:r>
            <a:r>
              <a:rPr lang="tr-TR" sz="1400" dirty="0"/>
              <a:t> </a:t>
            </a:r>
            <a:r>
              <a:rPr lang="tr-TR" sz="1400" dirty="0" err="1"/>
              <a:t>the</a:t>
            </a:r>
            <a:r>
              <a:rPr lang="tr-TR" sz="1400" dirty="0"/>
              <a:t> </a:t>
            </a:r>
            <a:r>
              <a:rPr lang="tr-TR" sz="1400" dirty="0" err="1"/>
              <a:t>length</a:t>
            </a:r>
            <a:r>
              <a:rPr lang="tr-TR" sz="1400" dirty="0"/>
              <a:t> of </a:t>
            </a:r>
            <a:r>
              <a:rPr lang="tr-TR" sz="1400" dirty="0" err="1"/>
              <a:t>entire</a:t>
            </a:r>
            <a:r>
              <a:rPr lang="tr-TR" sz="1400" dirty="0"/>
              <a:t> Ethernet </a:t>
            </a:r>
            <a:r>
              <a:rPr lang="tr-TR" sz="1400" dirty="0" err="1"/>
              <a:t>frame</a:t>
            </a:r>
            <a:r>
              <a:rPr lang="tr-TR" sz="1400" dirty="0"/>
              <a:t>. </a:t>
            </a:r>
            <a:r>
              <a:rPr lang="tr-TR" sz="1400" dirty="0" err="1"/>
              <a:t>This</a:t>
            </a:r>
            <a:r>
              <a:rPr lang="tr-TR" sz="1400" dirty="0"/>
              <a:t> 16-bit </a:t>
            </a:r>
            <a:r>
              <a:rPr lang="tr-TR" sz="1400" dirty="0" err="1"/>
              <a:t>field</a:t>
            </a:r>
            <a:r>
              <a:rPr lang="tr-TR" sz="1400" dirty="0"/>
              <a:t> can </a:t>
            </a:r>
            <a:r>
              <a:rPr lang="tr-TR" sz="1400" dirty="0" err="1"/>
              <a:t>hold</a:t>
            </a:r>
            <a:r>
              <a:rPr lang="tr-TR" sz="1400" dirty="0"/>
              <a:t> </a:t>
            </a:r>
            <a:r>
              <a:rPr lang="tr-TR" sz="1400" dirty="0" err="1"/>
              <a:t>the</a:t>
            </a:r>
            <a:r>
              <a:rPr lang="tr-TR" sz="1400" dirty="0"/>
              <a:t> </a:t>
            </a:r>
            <a:r>
              <a:rPr lang="tr-TR" sz="1400" dirty="0" err="1"/>
              <a:t>length</a:t>
            </a:r>
            <a:r>
              <a:rPr lang="tr-TR" sz="1400" dirty="0"/>
              <a:t> </a:t>
            </a:r>
            <a:r>
              <a:rPr lang="tr-TR" sz="1400" dirty="0" err="1"/>
              <a:t>value</a:t>
            </a:r>
            <a:r>
              <a:rPr lang="tr-TR" sz="1400" dirty="0"/>
              <a:t> </a:t>
            </a:r>
            <a:r>
              <a:rPr lang="tr-TR" sz="1400" dirty="0" err="1"/>
              <a:t>between</a:t>
            </a:r>
            <a:r>
              <a:rPr lang="tr-TR" sz="1400" dirty="0"/>
              <a:t> 0 </a:t>
            </a:r>
            <a:r>
              <a:rPr lang="tr-TR" sz="1400" dirty="0" err="1"/>
              <a:t>to</a:t>
            </a:r>
            <a:r>
              <a:rPr lang="tr-TR" sz="1400" dirty="0"/>
              <a:t> 65534, but </a:t>
            </a:r>
            <a:r>
              <a:rPr lang="tr-TR" sz="1400" dirty="0" err="1"/>
              <a:t>length</a:t>
            </a:r>
            <a:r>
              <a:rPr lang="tr-TR" sz="1400" dirty="0"/>
              <a:t> </a:t>
            </a:r>
            <a:r>
              <a:rPr lang="tr-TR" sz="1400" dirty="0" err="1"/>
              <a:t>cannot</a:t>
            </a:r>
            <a:r>
              <a:rPr lang="tr-TR" sz="1400" dirty="0"/>
              <a:t> be </a:t>
            </a:r>
            <a:r>
              <a:rPr lang="tr-TR" sz="1400" dirty="0" err="1"/>
              <a:t>larger</a:t>
            </a:r>
            <a:r>
              <a:rPr lang="tr-TR" sz="1400" dirty="0"/>
              <a:t> </a:t>
            </a:r>
            <a:r>
              <a:rPr lang="tr-TR" sz="1400" dirty="0" err="1"/>
              <a:t>than</a:t>
            </a:r>
            <a:r>
              <a:rPr lang="tr-TR" sz="1400" dirty="0"/>
              <a:t> 1500 </a:t>
            </a:r>
            <a:r>
              <a:rPr lang="tr-TR" sz="1400" dirty="0" err="1"/>
              <a:t>because</a:t>
            </a:r>
            <a:r>
              <a:rPr lang="tr-TR" sz="1400" dirty="0"/>
              <a:t> of </a:t>
            </a:r>
            <a:r>
              <a:rPr lang="tr-TR" sz="1400" dirty="0" err="1"/>
              <a:t>some</a:t>
            </a:r>
            <a:r>
              <a:rPr lang="tr-TR" sz="1400" dirty="0"/>
              <a:t> </a:t>
            </a:r>
            <a:r>
              <a:rPr lang="tr-TR" sz="1400" dirty="0" err="1"/>
              <a:t>own</a:t>
            </a:r>
            <a:r>
              <a:rPr lang="tr-TR" sz="1400" dirty="0"/>
              <a:t> </a:t>
            </a:r>
            <a:r>
              <a:rPr lang="tr-TR" sz="1400" dirty="0" err="1"/>
              <a:t>limitations</a:t>
            </a:r>
            <a:r>
              <a:rPr lang="tr-TR" sz="1400" dirty="0"/>
              <a:t> of Ethernet.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Data </a:t>
            </a:r>
            <a:r>
              <a:rPr lang="tr-TR" sz="1400" dirty="0"/>
              <a:t>– </a:t>
            </a:r>
            <a:r>
              <a:rPr lang="tr-TR" sz="1400" dirty="0" err="1"/>
              <a:t>This</a:t>
            </a:r>
            <a:r>
              <a:rPr lang="tr-TR" sz="1400" dirty="0"/>
              <a:t> is </a:t>
            </a:r>
            <a:r>
              <a:rPr lang="tr-TR" sz="1400" dirty="0" err="1"/>
              <a:t>the</a:t>
            </a:r>
            <a:r>
              <a:rPr lang="tr-TR" sz="1400" dirty="0"/>
              <a:t> </a:t>
            </a:r>
            <a:r>
              <a:rPr lang="tr-TR" sz="1400" dirty="0" err="1"/>
              <a:t>place</a:t>
            </a:r>
            <a:r>
              <a:rPr lang="tr-TR" sz="1400" dirty="0"/>
              <a:t> </a:t>
            </a:r>
            <a:r>
              <a:rPr lang="tr-TR" sz="1400" dirty="0" err="1"/>
              <a:t>where</a:t>
            </a:r>
            <a:r>
              <a:rPr lang="tr-TR" sz="1400" dirty="0"/>
              <a:t> </a:t>
            </a:r>
            <a:r>
              <a:rPr lang="tr-TR" sz="1400" dirty="0" err="1"/>
              <a:t>actual</a:t>
            </a:r>
            <a:r>
              <a:rPr lang="tr-TR" sz="1400" dirty="0"/>
              <a:t> data is </a:t>
            </a:r>
            <a:r>
              <a:rPr lang="tr-TR" sz="1400" dirty="0" err="1"/>
              <a:t>inserted</a:t>
            </a:r>
            <a:r>
              <a:rPr lang="tr-TR" sz="1400" dirty="0"/>
              <a:t>, </a:t>
            </a:r>
            <a:r>
              <a:rPr lang="tr-TR" sz="1400" dirty="0" err="1"/>
              <a:t>also</a:t>
            </a:r>
            <a:r>
              <a:rPr lang="tr-TR" sz="1400" dirty="0"/>
              <a:t> </a:t>
            </a:r>
            <a:r>
              <a:rPr lang="tr-TR" sz="1400" dirty="0" err="1"/>
              <a:t>known</a:t>
            </a:r>
            <a:r>
              <a:rPr lang="tr-TR" sz="1400" dirty="0"/>
              <a:t> as </a:t>
            </a:r>
            <a:r>
              <a:rPr lang="tr-TR" sz="1400" dirty="0" err="1"/>
              <a:t>Payload</a:t>
            </a:r>
            <a:r>
              <a:rPr lang="tr-TR" sz="1400" dirty="0"/>
              <a:t>. </a:t>
            </a:r>
            <a:r>
              <a:rPr lang="tr-TR" sz="1400" dirty="0" err="1"/>
              <a:t>Both</a:t>
            </a:r>
            <a:r>
              <a:rPr lang="tr-TR" sz="1400" dirty="0"/>
              <a:t> IP </a:t>
            </a:r>
            <a:r>
              <a:rPr lang="tr-TR" sz="1400" dirty="0" err="1"/>
              <a:t>header</a:t>
            </a:r>
            <a:r>
              <a:rPr lang="tr-TR" sz="1400" dirty="0"/>
              <a:t> </a:t>
            </a:r>
            <a:r>
              <a:rPr lang="tr-TR" sz="1400" dirty="0" err="1"/>
              <a:t>and</a:t>
            </a:r>
            <a:r>
              <a:rPr lang="tr-TR" sz="1400" dirty="0"/>
              <a:t> data </a:t>
            </a:r>
            <a:r>
              <a:rPr lang="tr-TR" sz="1400" dirty="0" err="1"/>
              <a:t>will</a:t>
            </a:r>
            <a:r>
              <a:rPr lang="tr-TR" sz="1400" dirty="0"/>
              <a:t> be </a:t>
            </a:r>
            <a:r>
              <a:rPr lang="tr-TR" sz="1400" dirty="0" err="1"/>
              <a:t>inserted</a:t>
            </a:r>
            <a:r>
              <a:rPr lang="tr-TR" sz="1400" dirty="0"/>
              <a:t> here </a:t>
            </a:r>
            <a:r>
              <a:rPr lang="tr-TR" sz="1400" dirty="0" err="1"/>
              <a:t>if</a:t>
            </a:r>
            <a:r>
              <a:rPr lang="tr-TR" sz="1400" dirty="0"/>
              <a:t> Internet Protocol is </a:t>
            </a:r>
            <a:r>
              <a:rPr lang="tr-TR" sz="1400" dirty="0" err="1"/>
              <a:t>used</a:t>
            </a:r>
            <a:r>
              <a:rPr lang="tr-TR" sz="1400" dirty="0"/>
              <a:t> </a:t>
            </a:r>
            <a:r>
              <a:rPr lang="tr-TR" sz="1400" dirty="0" err="1"/>
              <a:t>over</a:t>
            </a:r>
            <a:r>
              <a:rPr lang="tr-TR" sz="1400" dirty="0"/>
              <a:t> Ethernet. </a:t>
            </a:r>
            <a:r>
              <a:rPr lang="tr-TR" sz="1400" dirty="0" err="1"/>
              <a:t>The</a:t>
            </a:r>
            <a:r>
              <a:rPr lang="tr-TR" sz="1400" dirty="0"/>
              <a:t> </a:t>
            </a:r>
            <a:r>
              <a:rPr lang="tr-TR" sz="1400" dirty="0" err="1"/>
              <a:t>maximum</a:t>
            </a:r>
            <a:r>
              <a:rPr lang="tr-TR" sz="1400" dirty="0"/>
              <a:t> data </a:t>
            </a:r>
            <a:r>
              <a:rPr lang="tr-TR" sz="1400" dirty="0" err="1"/>
              <a:t>present</a:t>
            </a:r>
            <a:r>
              <a:rPr lang="tr-TR" sz="1400" dirty="0"/>
              <a:t> </a:t>
            </a:r>
            <a:r>
              <a:rPr lang="tr-TR" sz="1400" dirty="0" err="1"/>
              <a:t>may</a:t>
            </a:r>
            <a:r>
              <a:rPr lang="tr-TR" sz="1400" dirty="0"/>
              <a:t> be as </a:t>
            </a:r>
            <a:r>
              <a:rPr lang="tr-TR" sz="1400" dirty="0" err="1"/>
              <a:t>long</a:t>
            </a:r>
            <a:r>
              <a:rPr lang="tr-TR" sz="1400" dirty="0"/>
              <a:t> as 1500 </a:t>
            </a:r>
            <a:r>
              <a:rPr lang="tr-TR" sz="1400" dirty="0" err="1"/>
              <a:t>Bytes</a:t>
            </a:r>
            <a:r>
              <a:rPr lang="tr-TR" sz="1400" dirty="0"/>
              <a:t>. </a:t>
            </a:r>
            <a:r>
              <a:rPr lang="tr-TR" sz="1400" dirty="0" err="1"/>
              <a:t>In</a:t>
            </a:r>
            <a:r>
              <a:rPr lang="tr-TR" sz="1400" dirty="0"/>
              <a:t> </a:t>
            </a:r>
            <a:r>
              <a:rPr lang="tr-TR" sz="1400" dirty="0" err="1"/>
              <a:t>case</a:t>
            </a:r>
            <a:r>
              <a:rPr lang="tr-TR" sz="1400" dirty="0"/>
              <a:t> data </a:t>
            </a:r>
            <a:r>
              <a:rPr lang="tr-TR" sz="1400" dirty="0" err="1"/>
              <a:t>length</a:t>
            </a:r>
            <a:r>
              <a:rPr lang="tr-TR" sz="1400" dirty="0"/>
              <a:t> is </a:t>
            </a:r>
            <a:r>
              <a:rPr lang="tr-TR" sz="1400" dirty="0" err="1"/>
              <a:t>less</a:t>
            </a:r>
            <a:r>
              <a:rPr lang="tr-TR" sz="1400" dirty="0"/>
              <a:t> </a:t>
            </a:r>
            <a:r>
              <a:rPr lang="tr-TR" sz="1400" dirty="0" err="1"/>
              <a:t>than</a:t>
            </a:r>
            <a:r>
              <a:rPr lang="tr-TR" sz="1400" dirty="0"/>
              <a:t> minimum </a:t>
            </a:r>
            <a:r>
              <a:rPr lang="tr-TR" sz="1400" dirty="0" err="1"/>
              <a:t>length</a:t>
            </a:r>
            <a:r>
              <a:rPr lang="tr-TR" sz="1400" dirty="0"/>
              <a:t> </a:t>
            </a:r>
            <a:r>
              <a:rPr lang="tr-TR" sz="1400" dirty="0" err="1"/>
              <a:t>i.e</a:t>
            </a:r>
            <a:r>
              <a:rPr lang="tr-TR" sz="1400" dirty="0"/>
              <a:t>. 46 </a:t>
            </a:r>
            <a:r>
              <a:rPr lang="tr-TR" sz="1400" dirty="0" err="1"/>
              <a:t>bytes</a:t>
            </a:r>
            <a:r>
              <a:rPr lang="tr-TR" sz="1400" dirty="0"/>
              <a:t>, </a:t>
            </a:r>
            <a:r>
              <a:rPr lang="tr-TR" sz="1400" dirty="0" err="1"/>
              <a:t>then</a:t>
            </a:r>
            <a:r>
              <a:rPr lang="tr-TR" sz="1400" dirty="0"/>
              <a:t> </a:t>
            </a:r>
            <a:r>
              <a:rPr lang="tr-TR" sz="1400" dirty="0" err="1"/>
              <a:t>padding</a:t>
            </a:r>
            <a:r>
              <a:rPr lang="tr-TR" sz="1400" dirty="0"/>
              <a:t> 0’s is </a:t>
            </a:r>
            <a:r>
              <a:rPr lang="tr-TR" sz="1400" dirty="0" err="1"/>
              <a:t>added</a:t>
            </a:r>
            <a:r>
              <a:rPr lang="tr-TR" sz="1400" dirty="0"/>
              <a:t> </a:t>
            </a:r>
            <a:r>
              <a:rPr lang="tr-TR" sz="1400" dirty="0" err="1"/>
              <a:t>to</a:t>
            </a:r>
            <a:r>
              <a:rPr lang="tr-TR" sz="1400" dirty="0"/>
              <a:t> </a:t>
            </a:r>
            <a:r>
              <a:rPr lang="tr-TR" sz="1400" dirty="0" err="1"/>
              <a:t>meet</a:t>
            </a:r>
            <a:r>
              <a:rPr lang="tr-TR" sz="1400" dirty="0"/>
              <a:t> </a:t>
            </a:r>
            <a:r>
              <a:rPr lang="tr-TR" sz="1400" dirty="0" err="1"/>
              <a:t>the</a:t>
            </a:r>
            <a:r>
              <a:rPr lang="tr-TR" sz="1400" dirty="0"/>
              <a:t> minimum </a:t>
            </a:r>
            <a:r>
              <a:rPr lang="tr-TR" sz="1400" dirty="0" err="1"/>
              <a:t>possible</a:t>
            </a:r>
            <a:r>
              <a:rPr lang="tr-TR" sz="1400" dirty="0"/>
              <a:t> </a:t>
            </a:r>
            <a:r>
              <a:rPr lang="tr-TR" sz="1400" dirty="0" err="1"/>
              <a:t>length</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err="1"/>
              <a:t>Frame</a:t>
            </a:r>
            <a:r>
              <a:rPr lang="tr-TR" sz="1400" b="1" dirty="0"/>
              <a:t> </a:t>
            </a:r>
            <a:r>
              <a:rPr lang="tr-TR" sz="1400" b="1" dirty="0" err="1"/>
              <a:t>Check</a:t>
            </a:r>
            <a:r>
              <a:rPr lang="tr-TR" sz="1400" b="1" dirty="0"/>
              <a:t> </a:t>
            </a:r>
            <a:r>
              <a:rPr lang="tr-TR" sz="1400" b="1" dirty="0" err="1"/>
              <a:t>Sequence</a:t>
            </a:r>
            <a:r>
              <a:rPr lang="tr-TR" sz="1400" b="1" dirty="0"/>
              <a:t> (FCS </a:t>
            </a:r>
            <a:r>
              <a:rPr lang="tr-TR" sz="1400" b="1" dirty="0" err="1"/>
              <a:t>or</a:t>
            </a:r>
            <a:r>
              <a:rPr lang="tr-TR" sz="1400" b="1" dirty="0"/>
              <a:t> </a:t>
            </a:r>
            <a:r>
              <a:rPr lang="tr-TR" sz="1400" b="1" dirty="0" err="1"/>
              <a:t>Cyclic</a:t>
            </a:r>
            <a:r>
              <a:rPr lang="tr-TR" sz="1400" b="1" dirty="0"/>
              <a:t> </a:t>
            </a:r>
            <a:r>
              <a:rPr lang="tr-TR" sz="1400" b="1" dirty="0" err="1"/>
              <a:t>Redundancy</a:t>
            </a:r>
            <a:r>
              <a:rPr lang="tr-TR" sz="1400" b="1" dirty="0"/>
              <a:t> </a:t>
            </a:r>
            <a:r>
              <a:rPr lang="tr-TR" sz="1400" b="1" dirty="0" err="1"/>
              <a:t>Check</a:t>
            </a:r>
            <a:r>
              <a:rPr lang="tr-TR" sz="1400" b="1" dirty="0"/>
              <a:t> (CRC)) </a:t>
            </a:r>
            <a:r>
              <a:rPr lang="tr-TR" sz="1400" dirty="0"/>
              <a:t>– CRC is 4 Byte </a:t>
            </a:r>
            <a:r>
              <a:rPr lang="tr-TR" sz="1400" dirty="0" err="1"/>
              <a:t>field</a:t>
            </a:r>
            <a:r>
              <a:rPr lang="tr-TR" sz="1400" dirty="0"/>
              <a:t>. </a:t>
            </a:r>
            <a:r>
              <a:rPr lang="tr-TR" sz="1400" dirty="0" err="1"/>
              <a:t>This</a:t>
            </a:r>
            <a:r>
              <a:rPr lang="tr-TR" sz="1400" dirty="0"/>
              <a:t> </a:t>
            </a:r>
            <a:r>
              <a:rPr lang="tr-TR" sz="1400" dirty="0" err="1"/>
              <a:t>field</a:t>
            </a:r>
            <a:r>
              <a:rPr lang="tr-TR" sz="1400" dirty="0"/>
              <a:t> </a:t>
            </a:r>
            <a:r>
              <a:rPr lang="tr-TR" sz="1400" dirty="0" err="1"/>
              <a:t>contains</a:t>
            </a:r>
            <a:r>
              <a:rPr lang="tr-TR" sz="1400" dirty="0"/>
              <a:t> a 32-bits </a:t>
            </a:r>
            <a:r>
              <a:rPr lang="tr-TR" sz="1400" dirty="0" err="1"/>
              <a:t>hash</a:t>
            </a:r>
            <a:r>
              <a:rPr lang="tr-TR" sz="1400" dirty="0"/>
              <a:t> </a:t>
            </a:r>
            <a:r>
              <a:rPr lang="tr-TR" sz="1400" dirty="0" err="1"/>
              <a:t>code</a:t>
            </a:r>
            <a:r>
              <a:rPr lang="tr-TR" sz="1400" dirty="0"/>
              <a:t> of data, </a:t>
            </a:r>
            <a:r>
              <a:rPr lang="tr-TR" sz="1400" dirty="0" err="1"/>
              <a:t>which</a:t>
            </a:r>
            <a:r>
              <a:rPr lang="tr-TR" sz="1400" dirty="0"/>
              <a:t> is </a:t>
            </a:r>
            <a:r>
              <a:rPr lang="tr-TR" sz="1400" dirty="0" err="1"/>
              <a:t>generated</a:t>
            </a:r>
            <a:r>
              <a:rPr lang="tr-TR" sz="1400" dirty="0"/>
              <a:t> </a:t>
            </a:r>
            <a:r>
              <a:rPr lang="tr-TR" sz="1400" dirty="0" err="1"/>
              <a:t>over</a:t>
            </a:r>
            <a:r>
              <a:rPr lang="tr-TR" sz="1400" dirty="0"/>
              <a:t> </a:t>
            </a:r>
            <a:r>
              <a:rPr lang="tr-TR" sz="1400" dirty="0" err="1"/>
              <a:t>the</a:t>
            </a:r>
            <a:r>
              <a:rPr lang="tr-TR" sz="1400" dirty="0"/>
              <a:t> </a:t>
            </a:r>
            <a:r>
              <a:rPr lang="tr-TR" sz="1400" dirty="0" err="1"/>
              <a:t>Destination</a:t>
            </a:r>
            <a:r>
              <a:rPr lang="tr-TR" sz="1400" dirty="0"/>
              <a:t> </a:t>
            </a:r>
            <a:r>
              <a:rPr lang="tr-TR" sz="1400" dirty="0" err="1"/>
              <a:t>Address</a:t>
            </a:r>
            <a:r>
              <a:rPr lang="tr-TR" sz="1400" dirty="0"/>
              <a:t>, Source </a:t>
            </a:r>
            <a:r>
              <a:rPr lang="tr-TR" sz="1400" dirty="0" err="1"/>
              <a:t>Address</a:t>
            </a:r>
            <a:r>
              <a:rPr lang="tr-TR" sz="1400" dirty="0"/>
              <a:t>, </a:t>
            </a:r>
            <a:r>
              <a:rPr lang="tr-TR" sz="1400" dirty="0" err="1"/>
              <a:t>Length</a:t>
            </a:r>
            <a:r>
              <a:rPr lang="tr-TR" sz="1400" dirty="0"/>
              <a:t>, </a:t>
            </a:r>
            <a:r>
              <a:rPr lang="tr-TR" sz="1400" dirty="0" err="1"/>
              <a:t>and</a:t>
            </a:r>
            <a:r>
              <a:rPr lang="tr-TR" sz="1400" dirty="0"/>
              <a:t> Data </a:t>
            </a:r>
            <a:r>
              <a:rPr lang="tr-TR" sz="1400" dirty="0" err="1"/>
              <a:t>field</a:t>
            </a:r>
            <a:r>
              <a:rPr lang="tr-TR" sz="1400" dirty="0"/>
              <a:t>. </a:t>
            </a:r>
            <a:r>
              <a:rPr lang="tr-TR" sz="1400" dirty="0" err="1"/>
              <a:t>If</a:t>
            </a:r>
            <a:r>
              <a:rPr lang="tr-TR" sz="1400" dirty="0"/>
              <a:t> </a:t>
            </a:r>
            <a:r>
              <a:rPr lang="tr-TR" sz="1400" dirty="0" err="1"/>
              <a:t>the</a:t>
            </a:r>
            <a:r>
              <a:rPr lang="tr-TR" sz="1400" dirty="0"/>
              <a:t> </a:t>
            </a:r>
            <a:r>
              <a:rPr lang="tr-TR" sz="1400" dirty="0" err="1"/>
              <a:t>checksum</a:t>
            </a:r>
            <a:r>
              <a:rPr lang="tr-TR" sz="1400" dirty="0"/>
              <a:t> </a:t>
            </a:r>
            <a:r>
              <a:rPr lang="tr-TR" sz="1400" dirty="0" err="1"/>
              <a:t>computed</a:t>
            </a:r>
            <a:r>
              <a:rPr lang="tr-TR" sz="1400" dirty="0"/>
              <a:t> </a:t>
            </a:r>
            <a:r>
              <a:rPr lang="tr-TR" sz="1400" dirty="0" err="1"/>
              <a:t>by</a:t>
            </a:r>
            <a:r>
              <a:rPr lang="tr-TR" sz="1400" dirty="0"/>
              <a:t> </a:t>
            </a:r>
            <a:r>
              <a:rPr lang="tr-TR" sz="1400" dirty="0" err="1"/>
              <a:t>destination</a:t>
            </a:r>
            <a:r>
              <a:rPr lang="tr-TR" sz="1400" dirty="0"/>
              <a:t> is not </a:t>
            </a:r>
            <a:r>
              <a:rPr lang="tr-TR" sz="1400" dirty="0" err="1"/>
              <a:t>the</a:t>
            </a:r>
            <a:r>
              <a:rPr lang="tr-TR" sz="1400" dirty="0"/>
              <a:t> </a:t>
            </a:r>
            <a:r>
              <a:rPr lang="tr-TR" sz="1400" dirty="0" err="1"/>
              <a:t>same</a:t>
            </a:r>
            <a:r>
              <a:rPr lang="tr-TR" sz="1400" dirty="0"/>
              <a:t> as sent </a:t>
            </a:r>
            <a:r>
              <a:rPr lang="tr-TR" sz="1400" dirty="0" err="1"/>
              <a:t>checksum</a:t>
            </a:r>
            <a:r>
              <a:rPr lang="tr-TR" sz="1400" dirty="0"/>
              <a:t> </a:t>
            </a:r>
            <a:r>
              <a:rPr lang="tr-TR" sz="1400" dirty="0" err="1"/>
              <a:t>value</a:t>
            </a:r>
            <a:r>
              <a:rPr lang="tr-TR" sz="1400" dirty="0"/>
              <a:t>, data </a:t>
            </a:r>
            <a:r>
              <a:rPr lang="tr-TR" sz="1400" dirty="0" err="1"/>
              <a:t>received</a:t>
            </a:r>
            <a:r>
              <a:rPr lang="tr-TR" sz="1400" dirty="0"/>
              <a:t> is </a:t>
            </a:r>
            <a:r>
              <a:rPr lang="tr-TR" sz="1400" dirty="0" err="1"/>
              <a:t>corrupted</a:t>
            </a:r>
            <a:r>
              <a:rPr lang="tr-TR" sz="1400" dirty="0"/>
              <a:t>.</a:t>
            </a:r>
            <a:endParaRPr sz="1400" dirty="0"/>
          </a:p>
          <a:p>
            <a:pPr marL="0" lvl="0" indent="0" algn="l" rtl="0">
              <a:lnSpc>
                <a:spcPct val="100000"/>
              </a:lnSpc>
              <a:spcBef>
                <a:spcPts val="0"/>
              </a:spcBef>
              <a:spcAft>
                <a:spcPts val="0"/>
              </a:spcAft>
              <a:buNone/>
            </a:pPr>
            <a:endParaRPr sz="1400" dirty="0"/>
          </a:p>
          <a:p>
            <a:pPr marL="457200" lvl="0" indent="0" algn="l" rtl="0">
              <a:lnSpc>
                <a:spcPct val="100000"/>
              </a:lnSpc>
              <a:spcBef>
                <a:spcPts val="0"/>
              </a:spcBef>
              <a:spcAft>
                <a:spcPts val="0"/>
              </a:spcAft>
              <a:buNone/>
            </a:pPr>
            <a:endParaRPr sz="14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Ethernet, cihazları bir </a:t>
            </a:r>
            <a:r>
              <a:rPr lang="tr-TR" sz="1450" b="1" dirty="0">
                <a:solidFill>
                  <a:srgbClr val="373A3C"/>
                </a:solidFill>
                <a:highlight>
                  <a:schemeClr val="lt1"/>
                </a:highlight>
              </a:rPr>
              <a:t>kablolu (LAN) veya (WAN) birbirine bağlamak için bir teknolojidir </a:t>
            </a:r>
            <a:r>
              <a:rPr lang="tr-TR" sz="1450" dirty="0">
                <a:solidFill>
                  <a:srgbClr val="373A3C"/>
                </a:solidFill>
                <a:highlight>
                  <a:schemeClr val="lt1"/>
                </a:highlight>
              </a:rPr>
              <a:t>ve bir protokol - bir dizi kural veya ortak ağ dili aracılığıyla birbirleriyle iletişim kurmalarını sağlar.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Ethernet, ağ cihazlarının verileri nasıl biçimlendirebileceğini ve iletebileceğini, böylece aynı yerel alan ağı segmentindeki diğer cihazların bilgileri tanıyabilmesi, alabilmesi ve işleyebilmesini açıklar.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Ethernet kablosu, verilerin üzerinden geçtiği fiziksel, kapalı kablolamadır.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Coğrafi olarak yerelleştirilmiş bir ağa kabloyla erişen bağlı cihazlar muhtemelen Ethernet kullanır. </a:t>
            </a:r>
          </a:p>
          <a:p>
            <a:pPr marL="136525" lvl="0" indent="0" algn="l" rtl="0">
              <a:lnSpc>
                <a:spcPct val="100000"/>
              </a:lnSpc>
              <a:spcBef>
                <a:spcPts val="0"/>
              </a:spcBef>
              <a:spcAft>
                <a:spcPts val="0"/>
              </a:spcAft>
              <a:buClr>
                <a:srgbClr val="373A3C"/>
              </a:buClr>
              <a:buSzPts val="1450"/>
              <a:buNone/>
            </a:pPr>
            <a:endParaRPr lang="tr-TR" sz="1450" dirty="0">
              <a:solidFill>
                <a:srgbClr val="373A3C"/>
              </a:solidFill>
              <a:highlight>
                <a:schemeClr val="lt1"/>
              </a:highlight>
            </a:endParaRP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Kablosuz LAN (WLAN) teknolojisiyle karşılaştırıldığında</a:t>
            </a:r>
            <a:r>
              <a:rPr lang="tr-TR" sz="1450" dirty="0">
                <a:solidFill>
                  <a:srgbClr val="373A3C"/>
                </a:solidFill>
                <a:highlight>
                  <a:schemeClr val="lt1"/>
                </a:highlight>
              </a:rPr>
              <a:t>, Ethernet genellikle kesintilere karşı daha az savunmasızdır. Cihazların fiziksel kablolama kullanarak bağlanması gerektiğinden, kablosuz teknolojiden </a:t>
            </a:r>
            <a:r>
              <a:rPr lang="tr-TR" sz="1450" b="1" dirty="0">
                <a:solidFill>
                  <a:srgbClr val="373A3C"/>
                </a:solidFill>
                <a:highlight>
                  <a:schemeClr val="lt1"/>
                </a:highlight>
              </a:rPr>
              <a:t>daha yüksek düzeyde ağ güvenliği ve kontrolü de sunabilir</a:t>
            </a:r>
            <a:r>
              <a:rPr lang="tr-TR" sz="1450" dirty="0">
                <a:solidFill>
                  <a:srgbClr val="373A3C"/>
                </a:solidFill>
                <a:highlight>
                  <a:schemeClr val="lt1"/>
                </a:highlight>
              </a:rPr>
              <a:t>. Bu, dışarıdan gelenlerin ağ verilerine erişmesini veya onaylanmamış cihazlar için bant genişliğini ele geçirmesini zorlaştırır.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Ethernet 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traditional</a:t>
            </a:r>
            <a:r>
              <a:rPr lang="tr-TR" sz="1450" dirty="0">
                <a:solidFill>
                  <a:srgbClr val="373A3C"/>
                </a:solidFill>
                <a:highlight>
                  <a:schemeClr val="lt1"/>
                </a:highlight>
              </a:rPr>
              <a:t> </a:t>
            </a:r>
            <a:r>
              <a:rPr lang="tr-TR" sz="1450" dirty="0" err="1">
                <a:solidFill>
                  <a:srgbClr val="373A3C"/>
                </a:solidFill>
                <a:highlight>
                  <a:schemeClr val="lt1"/>
                </a:highlight>
              </a:rPr>
              <a:t>technology</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connecting</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in a </a:t>
            </a:r>
            <a:r>
              <a:rPr lang="tr-TR" sz="1450" dirty="0" err="1">
                <a:solidFill>
                  <a:srgbClr val="373A3C"/>
                </a:solidFill>
                <a:highlight>
                  <a:schemeClr val="lt1"/>
                </a:highlight>
              </a:rPr>
              <a:t>wired</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(LAN)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wide</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(WAN), </a:t>
            </a:r>
            <a:r>
              <a:rPr lang="tr-TR" sz="1450" dirty="0" err="1">
                <a:solidFill>
                  <a:srgbClr val="373A3C"/>
                </a:solidFill>
                <a:highlight>
                  <a:schemeClr val="lt1"/>
                </a:highlight>
              </a:rPr>
              <a:t>enabling</a:t>
            </a:r>
            <a:r>
              <a:rPr lang="tr-TR" sz="1450" dirty="0">
                <a:solidFill>
                  <a:srgbClr val="373A3C"/>
                </a:solidFill>
                <a:highlight>
                  <a:schemeClr val="lt1"/>
                </a:highlight>
              </a:rPr>
              <a:t> </a:t>
            </a:r>
            <a:r>
              <a:rPr lang="tr-TR" sz="1450" dirty="0" err="1">
                <a:solidFill>
                  <a:srgbClr val="373A3C"/>
                </a:solidFill>
                <a:highlight>
                  <a:schemeClr val="lt1"/>
                </a:highlight>
              </a:rPr>
              <a:t>them</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communicate</a:t>
            </a:r>
            <a:r>
              <a:rPr lang="tr-TR" sz="1450" dirty="0">
                <a:solidFill>
                  <a:srgbClr val="373A3C"/>
                </a:solidFill>
                <a:highlight>
                  <a:schemeClr val="lt1"/>
                </a:highlight>
              </a:rPr>
              <a:t> </a:t>
            </a:r>
            <a:r>
              <a:rPr lang="tr-TR" sz="1450" dirty="0" err="1">
                <a:solidFill>
                  <a:srgbClr val="373A3C"/>
                </a:solidFill>
                <a:highlight>
                  <a:schemeClr val="lt1"/>
                </a:highlight>
              </a:rPr>
              <a:t>with</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r>
              <a:rPr lang="tr-TR" sz="1450" dirty="0" err="1">
                <a:solidFill>
                  <a:srgbClr val="373A3C"/>
                </a:solidFill>
                <a:highlight>
                  <a:schemeClr val="lt1"/>
                </a:highlight>
              </a:rPr>
              <a:t>via</a:t>
            </a:r>
            <a:r>
              <a:rPr lang="tr-TR" sz="1450" dirty="0">
                <a:solidFill>
                  <a:srgbClr val="373A3C"/>
                </a:solidFill>
                <a:highlight>
                  <a:schemeClr val="lt1"/>
                </a:highlight>
              </a:rPr>
              <a:t> a </a:t>
            </a:r>
            <a:r>
              <a:rPr lang="tr-TR" sz="1450" dirty="0" err="1">
                <a:solidFill>
                  <a:srgbClr val="373A3C"/>
                </a:solidFill>
                <a:highlight>
                  <a:schemeClr val="lt1"/>
                </a:highlight>
              </a:rPr>
              <a:t>protocol</a:t>
            </a:r>
            <a:r>
              <a:rPr lang="tr-TR" sz="1450" dirty="0">
                <a:solidFill>
                  <a:srgbClr val="373A3C"/>
                </a:solidFill>
                <a:highlight>
                  <a:schemeClr val="lt1"/>
                </a:highlight>
              </a:rPr>
              <a:t> -- a set of </a:t>
            </a:r>
            <a:r>
              <a:rPr lang="tr-TR" sz="1450" dirty="0" err="1">
                <a:solidFill>
                  <a:srgbClr val="373A3C"/>
                </a:solidFill>
                <a:highlight>
                  <a:schemeClr val="lt1"/>
                </a:highlight>
              </a:rPr>
              <a:t>rules</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common</a:t>
            </a:r>
            <a:r>
              <a:rPr lang="tr-TR" sz="1450" dirty="0">
                <a:solidFill>
                  <a:srgbClr val="373A3C"/>
                </a:solidFill>
                <a:highlight>
                  <a:schemeClr val="lt1"/>
                </a:highlight>
              </a:rPr>
              <a:t> network </a:t>
            </a:r>
            <a:r>
              <a:rPr lang="tr-TR" sz="1450" dirty="0" err="1">
                <a:solidFill>
                  <a:srgbClr val="373A3C"/>
                </a:solidFill>
                <a:highlight>
                  <a:schemeClr val="lt1"/>
                </a:highlight>
              </a:rPr>
              <a:t>language</a:t>
            </a:r>
            <a:r>
              <a:rPr lang="tr-TR" sz="1450" dirty="0">
                <a:solidFill>
                  <a:srgbClr val="373A3C"/>
                </a:solidFill>
                <a:highlight>
                  <a:schemeClr val="lt1"/>
                </a:highlight>
              </a:rPr>
              <a:t>. Ethernet </a:t>
            </a:r>
            <a:r>
              <a:rPr lang="tr-TR" sz="1450" dirty="0" err="1">
                <a:solidFill>
                  <a:srgbClr val="373A3C"/>
                </a:solidFill>
                <a:highlight>
                  <a:schemeClr val="lt1"/>
                </a:highlight>
              </a:rPr>
              <a:t>describes</a:t>
            </a:r>
            <a:r>
              <a:rPr lang="tr-TR" sz="1450" dirty="0">
                <a:solidFill>
                  <a:srgbClr val="373A3C"/>
                </a:solidFill>
                <a:highlight>
                  <a:schemeClr val="lt1"/>
                </a:highlight>
              </a:rPr>
              <a:t> how network </a:t>
            </a:r>
            <a:r>
              <a:rPr lang="tr-TR" sz="1450" dirty="0" err="1">
                <a:solidFill>
                  <a:srgbClr val="373A3C"/>
                </a:solidFill>
                <a:highlight>
                  <a:schemeClr val="lt1"/>
                </a:highlight>
              </a:rPr>
              <a:t>devices</a:t>
            </a:r>
            <a:r>
              <a:rPr lang="tr-TR" sz="1450" dirty="0">
                <a:solidFill>
                  <a:srgbClr val="373A3C"/>
                </a:solidFill>
                <a:highlight>
                  <a:schemeClr val="lt1"/>
                </a:highlight>
              </a:rPr>
              <a:t> can format </a:t>
            </a:r>
            <a:r>
              <a:rPr lang="tr-TR" sz="1450" dirty="0" err="1">
                <a:solidFill>
                  <a:srgbClr val="373A3C"/>
                </a:solidFill>
                <a:highlight>
                  <a:schemeClr val="lt1"/>
                </a:highlight>
              </a:rPr>
              <a:t>and</a:t>
            </a:r>
            <a:r>
              <a:rPr lang="tr-TR" sz="1450" dirty="0">
                <a:solidFill>
                  <a:srgbClr val="373A3C"/>
                </a:solidFill>
                <a:highlight>
                  <a:schemeClr val="lt1"/>
                </a:highlight>
              </a:rPr>
              <a:t> transmit data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segment can </a:t>
            </a:r>
            <a:r>
              <a:rPr lang="tr-TR" sz="1450" dirty="0" err="1">
                <a:solidFill>
                  <a:srgbClr val="373A3C"/>
                </a:solidFill>
                <a:highlight>
                  <a:schemeClr val="lt1"/>
                </a:highlight>
              </a:rPr>
              <a:t>recognize</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process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An Ethernet </a:t>
            </a:r>
            <a:r>
              <a:rPr lang="tr-TR" sz="1450" dirty="0" err="1">
                <a:solidFill>
                  <a:srgbClr val="373A3C"/>
                </a:solidFill>
                <a:highlight>
                  <a:schemeClr val="lt1"/>
                </a:highlight>
              </a:rPr>
              <a:t>cable</a:t>
            </a:r>
            <a:r>
              <a:rPr lang="tr-TR" sz="1450" dirty="0">
                <a:solidFill>
                  <a:srgbClr val="373A3C"/>
                </a:solidFill>
                <a:highlight>
                  <a:schemeClr val="lt1"/>
                </a:highlight>
              </a:rPr>
              <a:t> 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encased</a:t>
            </a:r>
            <a:r>
              <a:rPr lang="tr-TR" sz="1450" dirty="0">
                <a:solidFill>
                  <a:srgbClr val="373A3C"/>
                </a:solidFill>
                <a:highlight>
                  <a:schemeClr val="lt1"/>
                </a:highlight>
              </a:rPr>
              <a:t> </a:t>
            </a:r>
            <a:r>
              <a:rPr lang="tr-TR" sz="1450" dirty="0" err="1">
                <a:solidFill>
                  <a:srgbClr val="373A3C"/>
                </a:solidFill>
                <a:highlight>
                  <a:schemeClr val="lt1"/>
                </a:highlight>
              </a:rPr>
              <a:t>wiring</a:t>
            </a:r>
            <a:r>
              <a:rPr lang="tr-TR" sz="1450" dirty="0">
                <a:solidFill>
                  <a:srgbClr val="373A3C"/>
                </a:solidFill>
                <a:highlight>
                  <a:schemeClr val="lt1"/>
                </a:highlight>
              </a:rPr>
              <a:t> </a:t>
            </a:r>
            <a:r>
              <a:rPr lang="tr-TR" sz="1450" dirty="0" err="1">
                <a:solidFill>
                  <a:srgbClr val="373A3C"/>
                </a:solidFill>
                <a:highlight>
                  <a:schemeClr val="lt1"/>
                </a:highlight>
              </a:rPr>
              <a:t>over</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travels</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Connected</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accessing</a:t>
            </a:r>
            <a:r>
              <a:rPr lang="tr-TR" sz="1450" dirty="0">
                <a:solidFill>
                  <a:srgbClr val="373A3C"/>
                </a:solidFill>
                <a:highlight>
                  <a:schemeClr val="lt1"/>
                </a:highlight>
              </a:rPr>
              <a:t> a </a:t>
            </a:r>
            <a:r>
              <a:rPr lang="tr-TR" sz="1450" dirty="0" err="1">
                <a:solidFill>
                  <a:srgbClr val="373A3C"/>
                </a:solidFill>
                <a:highlight>
                  <a:schemeClr val="lt1"/>
                </a:highlight>
              </a:rPr>
              <a:t>geographically</a:t>
            </a:r>
            <a:r>
              <a:rPr lang="tr-TR" sz="1450" dirty="0">
                <a:solidFill>
                  <a:srgbClr val="373A3C"/>
                </a:solidFill>
                <a:highlight>
                  <a:schemeClr val="lt1"/>
                </a:highlight>
              </a:rPr>
              <a:t> </a:t>
            </a:r>
            <a:r>
              <a:rPr lang="tr-TR" sz="1450" dirty="0" err="1">
                <a:solidFill>
                  <a:srgbClr val="373A3C"/>
                </a:solidFill>
                <a:highlight>
                  <a:schemeClr val="lt1"/>
                </a:highlight>
              </a:rPr>
              <a:t>localized</a:t>
            </a:r>
            <a:r>
              <a:rPr lang="tr-TR" sz="1450" dirty="0">
                <a:solidFill>
                  <a:srgbClr val="373A3C"/>
                </a:solidFill>
                <a:highlight>
                  <a:schemeClr val="lt1"/>
                </a:highlight>
              </a:rPr>
              <a:t> network </a:t>
            </a:r>
            <a:r>
              <a:rPr lang="tr-TR" sz="1450" dirty="0" err="1">
                <a:solidFill>
                  <a:srgbClr val="373A3C"/>
                </a:solidFill>
                <a:highlight>
                  <a:schemeClr val="lt1"/>
                </a:highlight>
              </a:rPr>
              <a:t>with</a:t>
            </a:r>
            <a:r>
              <a:rPr lang="tr-TR" sz="1450" dirty="0">
                <a:solidFill>
                  <a:srgbClr val="373A3C"/>
                </a:solidFill>
                <a:highlight>
                  <a:schemeClr val="lt1"/>
                </a:highlight>
              </a:rPr>
              <a:t> a </a:t>
            </a:r>
            <a:r>
              <a:rPr lang="tr-TR" sz="1450" dirty="0" err="1">
                <a:solidFill>
                  <a:srgbClr val="373A3C"/>
                </a:solidFill>
                <a:highlight>
                  <a:schemeClr val="lt1"/>
                </a:highlight>
              </a:rPr>
              <a:t>cable</a:t>
            </a:r>
            <a:r>
              <a:rPr lang="tr-TR" sz="1450" dirty="0">
                <a:solidFill>
                  <a:srgbClr val="373A3C"/>
                </a:solidFill>
                <a:highlight>
                  <a:schemeClr val="lt1"/>
                </a:highlight>
              </a:rPr>
              <a:t> </a:t>
            </a:r>
            <a:r>
              <a:rPr lang="tr-TR" sz="1450" dirty="0" err="1">
                <a:solidFill>
                  <a:srgbClr val="373A3C"/>
                </a:solidFill>
                <a:highlight>
                  <a:schemeClr val="lt1"/>
                </a:highlight>
              </a:rPr>
              <a:t>likely</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Ethernet.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businesses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gamers</a:t>
            </a:r>
            <a:r>
              <a:rPr lang="tr-TR" sz="1450" dirty="0">
                <a:solidFill>
                  <a:srgbClr val="373A3C"/>
                </a:solidFill>
                <a:highlight>
                  <a:schemeClr val="lt1"/>
                </a:highlight>
              </a:rPr>
              <a:t>, </a:t>
            </a:r>
            <a:r>
              <a:rPr lang="tr-TR" sz="1450" dirty="0" err="1">
                <a:solidFill>
                  <a:srgbClr val="373A3C"/>
                </a:solidFill>
                <a:highlight>
                  <a:schemeClr val="lt1"/>
                </a:highlight>
              </a:rPr>
              <a:t>diverse</a:t>
            </a:r>
            <a:r>
              <a:rPr lang="tr-TR" sz="1450" dirty="0">
                <a:solidFill>
                  <a:srgbClr val="373A3C"/>
                </a:solidFill>
                <a:highlight>
                  <a:schemeClr val="lt1"/>
                </a:highlight>
              </a:rPr>
              <a:t> </a:t>
            </a:r>
            <a:r>
              <a:rPr lang="tr-TR" sz="1450" dirty="0" err="1">
                <a:solidFill>
                  <a:srgbClr val="373A3C"/>
                </a:solidFill>
                <a:highlight>
                  <a:schemeClr val="lt1"/>
                </a:highlight>
              </a:rPr>
              <a:t>end</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 </a:t>
            </a:r>
            <a:r>
              <a:rPr lang="tr-TR" sz="1450" dirty="0" err="1">
                <a:solidFill>
                  <a:srgbClr val="373A3C"/>
                </a:solidFill>
                <a:highlight>
                  <a:schemeClr val="lt1"/>
                </a:highlight>
              </a:rPr>
              <a:t>depend</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benefits</a:t>
            </a:r>
            <a:r>
              <a:rPr lang="tr-TR" sz="1450" dirty="0">
                <a:solidFill>
                  <a:srgbClr val="373A3C"/>
                </a:solidFill>
                <a:highlight>
                  <a:schemeClr val="lt1"/>
                </a:highlight>
              </a:rPr>
              <a:t> of Ethernet </a:t>
            </a:r>
            <a:r>
              <a:rPr lang="tr-TR" sz="1450" dirty="0" err="1">
                <a:solidFill>
                  <a:srgbClr val="373A3C"/>
                </a:solidFill>
                <a:highlight>
                  <a:schemeClr val="lt1"/>
                </a:highlight>
              </a:rPr>
              <a:t>connectivity</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include</a:t>
            </a:r>
            <a:r>
              <a:rPr lang="tr-TR" sz="1450" dirty="0">
                <a:solidFill>
                  <a:srgbClr val="373A3C"/>
                </a:solidFill>
                <a:highlight>
                  <a:schemeClr val="lt1"/>
                </a:highlight>
              </a:rPr>
              <a:t> </a:t>
            </a:r>
            <a:r>
              <a:rPr lang="tr-TR" sz="1450" dirty="0" err="1">
                <a:solidFill>
                  <a:srgbClr val="373A3C"/>
                </a:solidFill>
                <a:highlight>
                  <a:schemeClr val="lt1"/>
                </a:highlight>
              </a:rPr>
              <a:t>reliability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security</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Compared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wireless</a:t>
            </a:r>
            <a:r>
              <a:rPr lang="tr-TR" sz="1450" dirty="0">
                <a:solidFill>
                  <a:srgbClr val="373A3C"/>
                </a:solidFill>
                <a:highlight>
                  <a:schemeClr val="lt1"/>
                </a:highlight>
              </a:rPr>
              <a:t> LAN (WLAN) </a:t>
            </a:r>
            <a:r>
              <a:rPr lang="tr-TR" sz="1450" dirty="0" err="1">
                <a:solidFill>
                  <a:srgbClr val="373A3C"/>
                </a:solidFill>
                <a:highlight>
                  <a:schemeClr val="lt1"/>
                </a:highlight>
              </a:rPr>
              <a:t>technology</a:t>
            </a:r>
            <a:r>
              <a:rPr lang="tr-TR" sz="1450" dirty="0">
                <a:solidFill>
                  <a:srgbClr val="373A3C"/>
                </a:solidFill>
                <a:highlight>
                  <a:schemeClr val="lt1"/>
                </a:highlight>
              </a:rPr>
              <a:t>, Ethernet is </a:t>
            </a:r>
            <a:r>
              <a:rPr lang="tr-TR" sz="1450" dirty="0" err="1">
                <a:solidFill>
                  <a:srgbClr val="373A3C"/>
                </a:solidFill>
                <a:highlight>
                  <a:schemeClr val="lt1"/>
                </a:highlight>
              </a:rPr>
              <a:t>typically</a:t>
            </a:r>
            <a:r>
              <a:rPr lang="tr-TR" sz="1450" dirty="0">
                <a:solidFill>
                  <a:srgbClr val="373A3C"/>
                </a:solidFill>
                <a:highlight>
                  <a:schemeClr val="lt1"/>
                </a:highlight>
              </a:rPr>
              <a:t> </a:t>
            </a:r>
            <a:r>
              <a:rPr lang="tr-TR" sz="1450" dirty="0" err="1">
                <a:solidFill>
                  <a:srgbClr val="373A3C"/>
                </a:solidFill>
                <a:highlight>
                  <a:schemeClr val="lt1"/>
                </a:highlight>
              </a:rPr>
              <a:t>less</a:t>
            </a:r>
            <a:r>
              <a:rPr lang="tr-TR" sz="1450" dirty="0">
                <a:solidFill>
                  <a:srgbClr val="373A3C"/>
                </a:solidFill>
                <a:highlight>
                  <a:schemeClr val="lt1"/>
                </a:highlight>
              </a:rPr>
              <a:t> </a:t>
            </a:r>
            <a:r>
              <a:rPr lang="tr-TR" sz="1450" dirty="0" err="1">
                <a:solidFill>
                  <a:srgbClr val="373A3C"/>
                </a:solidFill>
                <a:highlight>
                  <a:schemeClr val="lt1"/>
                </a:highlight>
              </a:rPr>
              <a:t>vulnerable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disruptions</a:t>
            </a:r>
            <a:r>
              <a:rPr lang="tr-TR" sz="1450" dirty="0">
                <a:solidFill>
                  <a:srgbClr val="373A3C"/>
                </a:solidFill>
                <a:highlight>
                  <a:schemeClr val="lt1"/>
                </a:highlight>
              </a:rPr>
              <a:t>. </a:t>
            </a:r>
            <a:r>
              <a:rPr lang="tr-TR" sz="1450" dirty="0" err="1">
                <a:solidFill>
                  <a:srgbClr val="373A3C"/>
                </a:solidFill>
                <a:highlight>
                  <a:schemeClr val="lt1"/>
                </a:highlight>
              </a:rPr>
              <a:t>It</a:t>
            </a:r>
            <a:r>
              <a:rPr lang="tr-TR" sz="1450" dirty="0">
                <a:solidFill>
                  <a:srgbClr val="373A3C"/>
                </a:solidFill>
                <a:highlight>
                  <a:schemeClr val="lt1"/>
                </a:highlight>
              </a:rPr>
              <a:t> can </a:t>
            </a:r>
            <a:r>
              <a:rPr lang="tr-TR" sz="1450" dirty="0" err="1">
                <a:solidFill>
                  <a:srgbClr val="373A3C"/>
                </a:solidFill>
                <a:highlight>
                  <a:schemeClr val="lt1"/>
                </a:highlight>
              </a:rPr>
              <a:t>also</a:t>
            </a:r>
            <a:r>
              <a:rPr lang="tr-TR" sz="1450" dirty="0">
                <a:solidFill>
                  <a:srgbClr val="373A3C"/>
                </a:solidFill>
                <a:highlight>
                  <a:schemeClr val="lt1"/>
                </a:highlight>
              </a:rPr>
              <a:t> </a:t>
            </a:r>
            <a:r>
              <a:rPr lang="tr-TR" sz="1450" dirty="0" err="1">
                <a:solidFill>
                  <a:srgbClr val="373A3C"/>
                </a:solidFill>
                <a:highlight>
                  <a:schemeClr val="lt1"/>
                </a:highlight>
              </a:rPr>
              <a:t>offer</a:t>
            </a:r>
            <a:r>
              <a:rPr lang="tr-TR" sz="1450" dirty="0">
                <a:solidFill>
                  <a:srgbClr val="373A3C"/>
                </a:solidFill>
                <a:highlight>
                  <a:schemeClr val="lt1"/>
                </a:highlight>
              </a:rPr>
              <a:t> a </a:t>
            </a:r>
            <a:r>
              <a:rPr lang="tr-TR" sz="1450" dirty="0" err="1">
                <a:solidFill>
                  <a:srgbClr val="373A3C"/>
                </a:solidFill>
                <a:highlight>
                  <a:schemeClr val="lt1"/>
                </a:highlight>
              </a:rPr>
              <a:t>greater</a:t>
            </a:r>
            <a:r>
              <a:rPr lang="tr-TR" sz="1450" dirty="0">
                <a:solidFill>
                  <a:srgbClr val="373A3C"/>
                </a:solidFill>
                <a:highlight>
                  <a:schemeClr val="lt1"/>
                </a:highlight>
              </a:rPr>
              <a:t> </a:t>
            </a:r>
            <a:r>
              <a:rPr lang="tr-TR" sz="1450" dirty="0" err="1">
                <a:solidFill>
                  <a:srgbClr val="373A3C"/>
                </a:solidFill>
                <a:highlight>
                  <a:schemeClr val="lt1"/>
                </a:highlight>
              </a:rPr>
              <a:t>degree</a:t>
            </a:r>
            <a:r>
              <a:rPr lang="tr-TR" sz="1450" dirty="0">
                <a:solidFill>
                  <a:srgbClr val="373A3C"/>
                </a:solidFill>
                <a:highlight>
                  <a:schemeClr val="lt1"/>
                </a:highlight>
              </a:rPr>
              <a:t> of network </a:t>
            </a:r>
            <a:r>
              <a:rPr lang="tr-TR" sz="1450" dirty="0" err="1">
                <a:solidFill>
                  <a:srgbClr val="373A3C"/>
                </a:solidFill>
                <a:highlight>
                  <a:schemeClr val="lt1"/>
                </a:highlight>
              </a:rPr>
              <a:t>security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control</a:t>
            </a:r>
            <a:r>
              <a:rPr lang="tr-TR" sz="1450" dirty="0">
                <a:solidFill>
                  <a:srgbClr val="373A3C"/>
                </a:solidFill>
                <a:highlight>
                  <a:schemeClr val="lt1"/>
                </a:highlight>
              </a:rPr>
              <a:t> </a:t>
            </a:r>
            <a:r>
              <a:rPr lang="tr-TR" sz="1450" dirty="0" err="1">
                <a:solidFill>
                  <a:srgbClr val="373A3C"/>
                </a:solidFill>
                <a:highlight>
                  <a:schemeClr val="lt1"/>
                </a:highlight>
              </a:rPr>
              <a:t>than</a:t>
            </a:r>
            <a:r>
              <a:rPr lang="tr-TR" sz="1450" dirty="0">
                <a:solidFill>
                  <a:srgbClr val="373A3C"/>
                </a:solidFill>
                <a:highlight>
                  <a:schemeClr val="lt1"/>
                </a:highlight>
              </a:rPr>
              <a:t> </a:t>
            </a:r>
            <a:r>
              <a:rPr lang="tr-TR" sz="1450" dirty="0" err="1">
                <a:solidFill>
                  <a:srgbClr val="373A3C"/>
                </a:solidFill>
                <a:highlight>
                  <a:schemeClr val="lt1"/>
                </a:highlight>
              </a:rPr>
              <a:t>wireless</a:t>
            </a:r>
            <a:r>
              <a:rPr lang="tr-TR" sz="1450" dirty="0">
                <a:solidFill>
                  <a:srgbClr val="373A3C"/>
                </a:solidFill>
                <a:highlight>
                  <a:schemeClr val="lt1"/>
                </a:highlight>
              </a:rPr>
              <a:t> </a:t>
            </a:r>
            <a:r>
              <a:rPr lang="tr-TR" sz="1450" dirty="0" err="1">
                <a:solidFill>
                  <a:srgbClr val="373A3C"/>
                </a:solidFill>
                <a:highlight>
                  <a:schemeClr val="lt1"/>
                </a:highlight>
              </a:rPr>
              <a:t>technology</a:t>
            </a:r>
            <a:r>
              <a:rPr lang="tr-TR" sz="1450" dirty="0">
                <a:solidFill>
                  <a:srgbClr val="373A3C"/>
                </a:solidFill>
                <a:highlight>
                  <a:schemeClr val="lt1"/>
                </a:highlight>
              </a:rPr>
              <a:t> since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must</a:t>
            </a:r>
            <a:r>
              <a:rPr lang="tr-TR" sz="1450" dirty="0">
                <a:solidFill>
                  <a:srgbClr val="373A3C"/>
                </a:solidFill>
                <a:highlight>
                  <a:schemeClr val="lt1"/>
                </a:highlight>
              </a:rPr>
              <a:t> </a:t>
            </a:r>
            <a:r>
              <a:rPr lang="tr-TR" sz="1450" dirty="0" err="1">
                <a:solidFill>
                  <a:srgbClr val="373A3C"/>
                </a:solidFill>
                <a:highlight>
                  <a:schemeClr val="lt1"/>
                </a:highlight>
              </a:rPr>
              <a:t>connect</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cabling</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makes</a:t>
            </a:r>
            <a:r>
              <a:rPr lang="tr-TR" sz="1450" dirty="0">
                <a:solidFill>
                  <a:srgbClr val="373A3C"/>
                </a:solidFill>
                <a:highlight>
                  <a:schemeClr val="lt1"/>
                </a:highlight>
              </a:rPr>
              <a:t> it </a:t>
            </a:r>
            <a:r>
              <a:rPr lang="tr-TR" sz="1450" dirty="0" err="1">
                <a:solidFill>
                  <a:srgbClr val="373A3C"/>
                </a:solidFill>
                <a:highlight>
                  <a:schemeClr val="lt1"/>
                </a:highlight>
              </a:rPr>
              <a:t>difficult</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outsiders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access</a:t>
            </a:r>
            <a:r>
              <a:rPr lang="tr-TR" sz="1450" dirty="0">
                <a:solidFill>
                  <a:srgbClr val="373A3C"/>
                </a:solidFill>
                <a:highlight>
                  <a:schemeClr val="lt1"/>
                </a:highlight>
              </a:rPr>
              <a:t> network data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hijack</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unsanctioned</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6b419774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106b4197746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Ethernet is a communication standard developed in the early ‘80s to network devices in a local network</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Ethernet is a wired system that started with coaxial cable, and has progressed to twisted pair and fibre optic cable</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This standard was formalized into the IEEE 802.3 standard</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This standard defined the physical and data link layers (layer 1 and 2 of the OSI model)</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Covers both cabling and devices</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Ethernet is the traditional technology for connecting devices in a wired local area network (LAN) or wide area network (WAN), enabling them to communicate with each other via a protocol -- a set of rules or common network language. Ethernet describes how network devices can format and transmit data so other devices on the same local area network segment can recognize, receive and process the information. An Ethernet cable is the physical, encased wiring over which the data travels.</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Connected devices accessing a geographically localized network with a cable likely use Ethernet. From businesses to gamers, diverse end users depend on the benefits of Ethernet connectivity, which include reliability and security.</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Compared to wireless LAN (WLAN) technology, Ethernet is typically less vulnerable to disruptions. It can also offer a greater degree of network security and control than wireless technology since devices must connect using physical cabling. This makes it difficult for outsiders to access network data or hijack bandwidth for unsanctioned devices.</a:t>
            </a:r>
            <a:endParaRPr sz="1450">
              <a:solidFill>
                <a:srgbClr val="373A3C"/>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6b419774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06b4197746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f6338176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7f6338176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Cihaz üzerindeki kart hızı önemli</a:t>
            </a: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 </a:t>
            </a: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An </a:t>
            </a:r>
            <a:r>
              <a:rPr lang="tr-TR" sz="1450" dirty="0" err="1">
                <a:solidFill>
                  <a:srgbClr val="373A3C"/>
                </a:solidFill>
                <a:highlight>
                  <a:schemeClr val="lt1"/>
                </a:highlight>
              </a:rPr>
              <a:t>overview</a:t>
            </a:r>
            <a:r>
              <a:rPr lang="tr-TR" sz="1450" dirty="0">
                <a:solidFill>
                  <a:srgbClr val="373A3C"/>
                </a:solidFill>
                <a:highlight>
                  <a:schemeClr val="lt1"/>
                </a:highlight>
              </a:rPr>
              <a:t> of </a:t>
            </a:r>
            <a:r>
              <a:rPr lang="tr-TR" sz="1450" dirty="0" err="1">
                <a:solidFill>
                  <a:srgbClr val="373A3C"/>
                </a:solidFill>
                <a:highlight>
                  <a:schemeClr val="lt1"/>
                </a:highlight>
              </a:rPr>
              <a:t>some</a:t>
            </a:r>
            <a:r>
              <a:rPr lang="tr-TR" sz="1450" dirty="0">
                <a:solidFill>
                  <a:srgbClr val="373A3C"/>
                </a:solidFill>
                <a:highlight>
                  <a:schemeClr val="lt1"/>
                </a:highlight>
              </a:rPr>
              <a:t> popular Ethernet </a:t>
            </a:r>
            <a:r>
              <a:rPr lang="tr-TR" sz="1450" dirty="0" err="1">
                <a:solidFill>
                  <a:srgbClr val="373A3C"/>
                </a:solidFill>
                <a:highlight>
                  <a:schemeClr val="lt1"/>
                </a:highlight>
              </a:rPr>
              <a:t>standards</a:t>
            </a:r>
            <a:endParaRPr sz="1450" dirty="0">
              <a:solidFill>
                <a:srgbClr val="373A3C"/>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6b4197746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106b4197746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An overview of some popular Ethernet standards</a:t>
            </a:r>
            <a:endParaRPr sz="1450">
              <a:solidFill>
                <a:srgbClr val="373A3C"/>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72334611b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72334611b5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Geçmişte nette isen tel meşguldü</a:t>
            </a:r>
          </a:p>
          <a:p>
            <a:pPr marL="136525" lvl="0" indent="0" algn="l" rtl="0">
              <a:lnSpc>
                <a:spcPct val="100000"/>
              </a:lnSpc>
              <a:spcBef>
                <a:spcPts val="0"/>
              </a:spcBef>
              <a:spcAft>
                <a:spcPts val="0"/>
              </a:spcAft>
              <a:buClr>
                <a:srgbClr val="373A3C"/>
              </a:buClr>
              <a:buSzPts val="1450"/>
              <a:buNone/>
            </a:pPr>
            <a:endParaRPr lang="tr-TR" sz="1450" dirty="0">
              <a:solidFill>
                <a:srgbClr val="373A3C"/>
              </a:solidFill>
              <a:highlight>
                <a:schemeClr val="lt1"/>
              </a:highlight>
            </a:endParaRPr>
          </a:p>
          <a:p>
            <a:pPr marL="136525" lvl="0" indent="0" algn="l" rtl="0">
              <a:lnSpc>
                <a:spcPct val="100000"/>
              </a:lnSpc>
              <a:spcBef>
                <a:spcPts val="0"/>
              </a:spcBef>
              <a:spcAft>
                <a:spcPts val="0"/>
              </a:spcAft>
              <a:buClr>
                <a:srgbClr val="373A3C"/>
              </a:buClr>
              <a:buSzPts val="1450"/>
              <a:buNone/>
            </a:pPr>
            <a:r>
              <a:rPr lang="tr-TR" sz="1450" dirty="0" err="1">
                <a:solidFill>
                  <a:srgbClr val="373A3C"/>
                </a:solidFill>
                <a:highlight>
                  <a:schemeClr val="lt1"/>
                </a:highlight>
              </a:rPr>
              <a:t>Baseband'de</a:t>
            </a:r>
            <a:r>
              <a:rPr lang="tr-TR" sz="1450" dirty="0">
                <a:solidFill>
                  <a:srgbClr val="373A3C"/>
                </a:solidFill>
                <a:highlight>
                  <a:schemeClr val="lt1"/>
                </a:highlight>
              </a:rPr>
              <a:t> veriler, medyanın tüm bant genişliğini kullanan tek bir kanal olarak medya üzerinden dijital sinyaller olarak gönderilir. </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Temel bant iletişimi çift yönlüdür, yani sinyal göndermek ve almak için aynı kanal kullanılabilir</a:t>
            </a:r>
            <a:r>
              <a:rPr lang="tr-TR" sz="1450" dirty="0">
                <a:solidFill>
                  <a:srgbClr val="373A3C"/>
                </a:solidFill>
                <a:highlight>
                  <a:schemeClr val="lt1"/>
                </a:highlight>
              </a:rPr>
              <a:t>.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Geniş bant, </a:t>
            </a:r>
            <a:r>
              <a:rPr lang="tr-TR" sz="1450" b="1" dirty="0">
                <a:solidFill>
                  <a:srgbClr val="373A3C"/>
                </a:solidFill>
                <a:highlight>
                  <a:schemeClr val="lt1"/>
                </a:highlight>
              </a:rPr>
              <a:t>bilgileri bir analog sinyal biçiminde gönderir</a:t>
            </a:r>
            <a:r>
              <a:rPr lang="tr-TR" sz="1450" dirty="0">
                <a:solidFill>
                  <a:srgbClr val="373A3C"/>
                </a:solidFill>
                <a:highlight>
                  <a:schemeClr val="lt1"/>
                </a:highlight>
              </a:rPr>
              <a:t>. Her iletim bant genişliğinin bir kısmına atanır, dolayısıyla aynı anda birden fazla iletim mümkündür.</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Geniş bant </a:t>
            </a:r>
            <a:r>
              <a:rPr lang="tr-TR" sz="1450" dirty="0">
                <a:solidFill>
                  <a:srgbClr val="373A3C"/>
                </a:solidFill>
                <a:highlight>
                  <a:schemeClr val="lt1"/>
                </a:highlight>
              </a:rPr>
              <a:t>iletişim </a:t>
            </a:r>
            <a:r>
              <a:rPr lang="tr-TR" sz="1450" b="1" dirty="0">
                <a:solidFill>
                  <a:srgbClr val="373A3C"/>
                </a:solidFill>
                <a:highlight>
                  <a:schemeClr val="lt1"/>
                </a:highlight>
              </a:rPr>
              <a:t>tek yönlüdür</a:t>
            </a:r>
            <a:r>
              <a:rPr lang="tr-TR" sz="1450" dirty="0">
                <a:solidFill>
                  <a:srgbClr val="373A3C"/>
                </a:solidFill>
                <a:highlight>
                  <a:schemeClr val="lt1"/>
                </a:highlight>
              </a:rPr>
              <a:t>, bu nedenle </a:t>
            </a:r>
            <a:r>
              <a:rPr lang="tr-TR" sz="1450" b="1" dirty="0">
                <a:solidFill>
                  <a:srgbClr val="373A3C"/>
                </a:solidFill>
                <a:highlight>
                  <a:schemeClr val="lt1"/>
                </a:highlight>
              </a:rPr>
              <a:t>göndermek ve almak için iki yola ihtiyaç vardır</a:t>
            </a:r>
            <a:r>
              <a:rPr lang="tr-TR" sz="1450" dirty="0">
                <a:solidFill>
                  <a:srgbClr val="373A3C"/>
                </a:solidFill>
                <a:highlight>
                  <a:schemeClr val="lt1"/>
                </a:highlight>
              </a:rPr>
              <a:t>. Bu, ya gönderme için bir frekans atayarak ve aynı kablo boyunca almak için bir frekans atayarak ya da biri gönderme için diğeri alma için iki kablo kullanarak gerçekleştirilebilir.</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Temel bant, kısa mesafeli veri aktarımı için kullanılır</a:t>
            </a:r>
            <a:r>
              <a:rPr lang="tr-TR" sz="1450" dirty="0">
                <a:solidFill>
                  <a:srgbClr val="373A3C"/>
                </a:solidFill>
                <a:highlight>
                  <a:schemeClr val="lt1"/>
                </a:highlight>
              </a:rPr>
              <a:t>. Kablonun tüm bant genişliği tek sinyal iletimi için kullanılır. Ortak Ethernet Standartları, LAN veri aktarımı için Temel Bant kullanır. </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Geniş bant, uzun mesafeli veri aktarımı için kullanılır. Kablonun tüm bant genişliği, farklı frekanslarda çoklu sinyal iletimi için kullanılır</a:t>
            </a:r>
            <a:r>
              <a:rPr lang="tr-TR" sz="1450" dirty="0">
                <a:solidFill>
                  <a:srgbClr val="373A3C"/>
                </a:solidFill>
                <a:highlight>
                  <a:schemeClr val="lt1"/>
                </a:highlight>
              </a:rPr>
              <a:t>.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Ev İnternet bağlantısı ve TV kabloları, veri aktarımı için geniş bant kullanır. Ev internetiniz için geniş bant internet bağlantısı kullanıyorsanız, internet servis sağlayıcınızdan geniş bant yönlendiricinize kadar olan sinyaller geniş bant sinyalleridir. </a:t>
            </a:r>
            <a:r>
              <a:rPr lang="tr-TR" sz="1450" b="1" dirty="0">
                <a:solidFill>
                  <a:srgbClr val="373A3C"/>
                </a:solidFill>
                <a:highlight>
                  <a:schemeClr val="lt1"/>
                </a:highlight>
              </a:rPr>
              <a:t>Ancak, Ethernet Yerel Alan Ağınız (LAN) içinde kullanılan sinyaller temel bant sinyalleridir</a:t>
            </a:r>
            <a:r>
              <a:rPr lang="tr-TR" sz="1450" dirty="0">
                <a:solidFill>
                  <a:srgbClr val="373A3C"/>
                </a:solidFill>
                <a:highlight>
                  <a:schemeClr val="lt1"/>
                </a:highlight>
              </a:rPr>
              <a:t>.</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In</a:t>
            </a:r>
            <a:r>
              <a:rPr lang="tr-TR" sz="1450" dirty="0">
                <a:solidFill>
                  <a:srgbClr val="373A3C"/>
                </a:solidFill>
                <a:highlight>
                  <a:schemeClr val="lt1"/>
                </a:highlight>
              </a:rPr>
              <a:t> </a:t>
            </a:r>
            <a:r>
              <a:rPr lang="tr-TR" sz="1450" b="1" dirty="0" err="1">
                <a:solidFill>
                  <a:srgbClr val="373A3C"/>
                </a:solidFill>
                <a:highlight>
                  <a:schemeClr val="lt1"/>
                </a:highlight>
              </a:rPr>
              <a:t>Baseband</a:t>
            </a:r>
            <a:r>
              <a:rPr lang="tr-TR" sz="1450" dirty="0">
                <a:solidFill>
                  <a:srgbClr val="373A3C"/>
                </a:solidFill>
                <a:highlight>
                  <a:schemeClr val="lt1"/>
                </a:highlight>
              </a:rPr>
              <a:t>, data is sent as </a:t>
            </a:r>
            <a:r>
              <a:rPr lang="tr-TR" sz="1450" b="1" dirty="0" err="1">
                <a:solidFill>
                  <a:srgbClr val="373A3C"/>
                </a:solidFill>
                <a:highlight>
                  <a:schemeClr val="lt1"/>
                </a:highlight>
              </a:rPr>
              <a:t>digital</a:t>
            </a:r>
            <a:r>
              <a:rPr lang="tr-TR" sz="1450" b="1" dirty="0">
                <a:solidFill>
                  <a:srgbClr val="373A3C"/>
                </a:solidFill>
                <a:highlight>
                  <a:schemeClr val="lt1"/>
                </a:highlight>
              </a:rPr>
              <a:t> </a:t>
            </a:r>
            <a:r>
              <a:rPr lang="tr-TR" sz="1450" b="1"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through</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media</a:t>
            </a:r>
            <a:r>
              <a:rPr lang="tr-TR" sz="1450" dirty="0">
                <a:solidFill>
                  <a:srgbClr val="373A3C"/>
                </a:solidFill>
                <a:highlight>
                  <a:schemeClr val="lt1"/>
                </a:highlight>
              </a:rPr>
              <a:t> as a </a:t>
            </a:r>
            <a:r>
              <a:rPr lang="tr-TR" sz="1450" b="1" dirty="0" err="1">
                <a:solidFill>
                  <a:srgbClr val="373A3C"/>
                </a:solidFill>
                <a:highlight>
                  <a:schemeClr val="lt1"/>
                </a:highlight>
              </a:rPr>
              <a:t>single</a:t>
            </a:r>
            <a:r>
              <a:rPr lang="tr-TR" sz="1450" b="1" dirty="0">
                <a:solidFill>
                  <a:srgbClr val="373A3C"/>
                </a:solidFill>
                <a:highlight>
                  <a:schemeClr val="lt1"/>
                </a:highlight>
              </a:rPr>
              <a:t> </a:t>
            </a:r>
            <a:r>
              <a:rPr lang="tr-TR" sz="1450" b="1" dirty="0" err="1">
                <a:solidFill>
                  <a:srgbClr val="373A3C"/>
                </a:solidFill>
                <a:highlight>
                  <a:schemeClr val="lt1"/>
                </a:highlight>
              </a:rPr>
              <a:t>channel</a:t>
            </a:r>
            <a:r>
              <a:rPr lang="tr-TR" sz="1450" b="1"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uses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entire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media</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communication</a:t>
            </a:r>
            <a:r>
              <a:rPr lang="tr-TR" sz="1450" dirty="0">
                <a:solidFill>
                  <a:srgbClr val="373A3C"/>
                </a:solidFill>
                <a:highlight>
                  <a:schemeClr val="lt1"/>
                </a:highlight>
              </a:rPr>
              <a:t> is </a:t>
            </a:r>
            <a:r>
              <a:rPr lang="tr-TR" sz="1450" b="1" dirty="0" err="1">
                <a:solidFill>
                  <a:srgbClr val="373A3C"/>
                </a:solidFill>
                <a:highlight>
                  <a:schemeClr val="lt1"/>
                </a:highlight>
              </a:rPr>
              <a:t>bi-directional</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means</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channel</a:t>
            </a:r>
            <a:r>
              <a:rPr lang="tr-TR" sz="1450" dirty="0">
                <a:solidFill>
                  <a:srgbClr val="373A3C"/>
                </a:solidFill>
                <a:highlight>
                  <a:schemeClr val="lt1"/>
                </a:highlight>
              </a:rPr>
              <a:t> can be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dirty="0">
                <a:solidFill>
                  <a:srgbClr val="373A3C"/>
                </a:solidFill>
                <a:highlight>
                  <a:schemeClr val="lt1"/>
                </a:highlight>
              </a:rPr>
              <a:t>Broadband </a:t>
            </a:r>
            <a:r>
              <a:rPr lang="tr-TR" sz="1450" dirty="0" err="1">
                <a:solidFill>
                  <a:srgbClr val="373A3C"/>
                </a:solidFill>
                <a:highlight>
                  <a:schemeClr val="lt1"/>
                </a:highlight>
              </a:rPr>
              <a:t>sends</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form of an </a:t>
            </a:r>
            <a:r>
              <a:rPr lang="tr-TR" sz="1450" b="1" dirty="0">
                <a:solidFill>
                  <a:srgbClr val="373A3C"/>
                </a:solidFill>
                <a:highlight>
                  <a:schemeClr val="lt1"/>
                </a:highlight>
              </a:rPr>
              <a:t>analog </a:t>
            </a:r>
            <a:r>
              <a:rPr lang="tr-TR" sz="1450" b="1"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is </a:t>
            </a:r>
            <a:r>
              <a:rPr lang="tr-TR" sz="1450" dirty="0" err="1">
                <a:solidFill>
                  <a:srgbClr val="373A3C"/>
                </a:solidFill>
                <a:highlight>
                  <a:schemeClr val="lt1"/>
                </a:highlight>
              </a:rPr>
              <a:t>assigned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 </a:t>
            </a:r>
            <a:r>
              <a:rPr lang="tr-TR" sz="1450" dirty="0" err="1">
                <a:solidFill>
                  <a:srgbClr val="373A3C"/>
                </a:solidFill>
                <a:highlight>
                  <a:schemeClr val="lt1"/>
                </a:highlight>
              </a:rPr>
              <a:t>portion</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a:t>
            </a:r>
            <a:r>
              <a:rPr lang="tr-TR" sz="1450" dirty="0" err="1">
                <a:solidFill>
                  <a:srgbClr val="373A3C"/>
                </a:solidFill>
                <a:highlight>
                  <a:schemeClr val="lt1"/>
                </a:highlight>
              </a:rPr>
              <a:t>hence</a:t>
            </a:r>
            <a:r>
              <a:rPr lang="tr-TR" sz="1450" dirty="0">
                <a:solidFill>
                  <a:srgbClr val="373A3C"/>
                </a:solidFill>
                <a:highlight>
                  <a:schemeClr val="lt1"/>
                </a:highlight>
              </a:rPr>
              <a:t> </a:t>
            </a:r>
            <a:r>
              <a:rPr lang="tr-TR" sz="1450" b="1" dirty="0">
                <a:solidFill>
                  <a:srgbClr val="373A3C"/>
                </a:solidFill>
                <a:highlight>
                  <a:schemeClr val="lt1"/>
                </a:highlight>
              </a:rPr>
              <a:t>multiple </a:t>
            </a:r>
            <a:r>
              <a:rPr lang="tr-TR" sz="1450" b="1" dirty="0" err="1">
                <a:solidFill>
                  <a:srgbClr val="373A3C"/>
                </a:solidFill>
                <a:highlight>
                  <a:schemeClr val="lt1"/>
                </a:highlight>
              </a:rPr>
              <a:t>transmissions</a:t>
            </a:r>
            <a:r>
              <a:rPr lang="tr-TR" sz="1450" b="1" dirty="0">
                <a:solidFill>
                  <a:srgbClr val="373A3C"/>
                </a:solidFill>
                <a:highlight>
                  <a:schemeClr val="lt1"/>
                </a:highlight>
              </a:rPr>
              <a:t> </a:t>
            </a:r>
            <a:r>
              <a:rPr lang="tr-TR" sz="1450" b="1" dirty="0" err="1">
                <a:solidFill>
                  <a:srgbClr val="373A3C"/>
                </a:solidFill>
                <a:highlight>
                  <a:schemeClr val="lt1"/>
                </a:highlight>
              </a:rPr>
              <a:t>are</a:t>
            </a:r>
            <a:r>
              <a:rPr lang="tr-TR" sz="1450" b="1" dirty="0">
                <a:solidFill>
                  <a:srgbClr val="373A3C"/>
                </a:solidFill>
                <a:highlight>
                  <a:schemeClr val="lt1"/>
                </a:highlight>
              </a:rPr>
              <a:t> </a:t>
            </a:r>
            <a:r>
              <a:rPr lang="tr-TR" sz="1450" b="1" dirty="0" err="1">
                <a:solidFill>
                  <a:srgbClr val="373A3C"/>
                </a:solidFill>
                <a:highlight>
                  <a:schemeClr val="lt1"/>
                </a:highlight>
              </a:rPr>
              <a:t>possible</a:t>
            </a:r>
            <a:r>
              <a:rPr lang="tr-TR" sz="1450" dirty="0">
                <a:solidFill>
                  <a:srgbClr val="373A3C"/>
                </a:solidFill>
                <a:highlight>
                  <a:schemeClr val="lt1"/>
                </a:highlight>
              </a:rPr>
              <a:t>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time. Broadband </a:t>
            </a:r>
            <a:r>
              <a:rPr lang="tr-TR" sz="1450" dirty="0" err="1">
                <a:solidFill>
                  <a:srgbClr val="373A3C"/>
                </a:solidFill>
                <a:highlight>
                  <a:schemeClr val="lt1"/>
                </a:highlight>
              </a:rPr>
              <a:t>communication</a:t>
            </a:r>
            <a:r>
              <a:rPr lang="tr-TR" sz="1450" dirty="0">
                <a:solidFill>
                  <a:srgbClr val="373A3C"/>
                </a:solidFill>
                <a:highlight>
                  <a:schemeClr val="lt1"/>
                </a:highlight>
              </a:rPr>
              <a:t> is </a:t>
            </a:r>
            <a:r>
              <a:rPr lang="tr-TR" sz="1450" b="1" dirty="0" err="1">
                <a:solidFill>
                  <a:srgbClr val="373A3C"/>
                </a:solidFill>
                <a:highlight>
                  <a:schemeClr val="lt1"/>
                </a:highlight>
              </a:rPr>
              <a:t>unidirectional</a:t>
            </a:r>
            <a:r>
              <a:rPr lang="tr-TR" sz="1450" dirty="0">
                <a:solidFill>
                  <a:srgbClr val="373A3C"/>
                </a:solidFill>
                <a:highlight>
                  <a:schemeClr val="lt1"/>
                </a:highlight>
              </a:rPr>
              <a:t>, </a:t>
            </a:r>
            <a:r>
              <a:rPr lang="tr-TR" sz="1450" dirty="0" err="1">
                <a:solidFill>
                  <a:srgbClr val="373A3C"/>
                </a:solidFill>
                <a:highlight>
                  <a:schemeClr val="lt1"/>
                </a:highlight>
              </a:rPr>
              <a:t>so</a:t>
            </a:r>
            <a:r>
              <a:rPr lang="tr-TR" sz="1450" dirty="0">
                <a:solidFill>
                  <a:srgbClr val="373A3C"/>
                </a:solidFill>
                <a:highlight>
                  <a:schemeClr val="lt1"/>
                </a:highlight>
              </a:rPr>
              <a:t> in </a:t>
            </a:r>
            <a:r>
              <a:rPr lang="tr-TR" sz="1450" dirty="0" err="1">
                <a:solidFill>
                  <a:srgbClr val="373A3C"/>
                </a:solidFill>
                <a:highlight>
                  <a:schemeClr val="lt1"/>
                </a:highlight>
              </a:rPr>
              <a:t>order</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two </a:t>
            </a:r>
            <a:r>
              <a:rPr lang="tr-TR" sz="1450" dirty="0" err="1">
                <a:solidFill>
                  <a:srgbClr val="373A3C"/>
                </a:solidFill>
                <a:highlight>
                  <a:schemeClr val="lt1"/>
                </a:highlight>
              </a:rPr>
              <a:t>pathways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needed</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can be </a:t>
            </a:r>
            <a:r>
              <a:rPr lang="tr-TR" sz="1450" dirty="0" err="1">
                <a:solidFill>
                  <a:srgbClr val="373A3C"/>
                </a:solidFill>
                <a:highlight>
                  <a:schemeClr val="lt1"/>
                </a:highlight>
              </a:rPr>
              <a:t>accomplished</a:t>
            </a:r>
            <a:r>
              <a:rPr lang="tr-TR" sz="1450" dirty="0">
                <a:solidFill>
                  <a:srgbClr val="373A3C"/>
                </a:solidFill>
                <a:highlight>
                  <a:schemeClr val="lt1"/>
                </a:highlight>
              </a:rPr>
              <a:t> </a:t>
            </a:r>
            <a:r>
              <a:rPr lang="tr-TR" sz="1450" dirty="0" err="1">
                <a:solidFill>
                  <a:srgbClr val="373A3C"/>
                </a:solidFill>
                <a:highlight>
                  <a:schemeClr val="lt1"/>
                </a:highlight>
              </a:rPr>
              <a:t>either</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assigning</a:t>
            </a:r>
            <a:r>
              <a:rPr lang="tr-TR" sz="1450" dirty="0">
                <a:solidFill>
                  <a:srgbClr val="373A3C"/>
                </a:solidFill>
                <a:highlight>
                  <a:schemeClr val="lt1"/>
                </a:highlight>
              </a:rPr>
              <a:t> a </a:t>
            </a:r>
            <a:r>
              <a:rPr lang="tr-TR" sz="1450" dirty="0" err="1">
                <a:solidFill>
                  <a:srgbClr val="373A3C"/>
                </a:solidFill>
                <a:highlight>
                  <a:schemeClr val="lt1"/>
                </a:highlight>
              </a:rPr>
              <a:t>frequency</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assigning</a:t>
            </a:r>
            <a:r>
              <a:rPr lang="tr-TR" sz="1450" dirty="0">
                <a:solidFill>
                  <a:srgbClr val="373A3C"/>
                </a:solidFill>
                <a:highlight>
                  <a:schemeClr val="lt1"/>
                </a:highlight>
              </a:rPr>
              <a:t> a </a:t>
            </a:r>
            <a:r>
              <a:rPr lang="tr-TR" sz="1450" dirty="0" err="1">
                <a:solidFill>
                  <a:srgbClr val="373A3C"/>
                </a:solidFill>
                <a:highlight>
                  <a:schemeClr val="lt1"/>
                </a:highlight>
              </a:rPr>
              <a:t>frequency</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 </a:t>
            </a:r>
            <a:r>
              <a:rPr lang="tr-TR" sz="1450" dirty="0" err="1">
                <a:solidFill>
                  <a:srgbClr val="373A3C"/>
                </a:solidFill>
                <a:highlight>
                  <a:schemeClr val="lt1"/>
                </a:highlight>
              </a:rPr>
              <a:t>along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cable</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two </a:t>
            </a:r>
            <a:r>
              <a:rPr lang="tr-TR" sz="1450" dirty="0" err="1">
                <a:solidFill>
                  <a:srgbClr val="373A3C"/>
                </a:solidFill>
                <a:highlight>
                  <a:schemeClr val="lt1"/>
                </a:highlight>
              </a:rPr>
              <a:t>cables</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dirty="0" err="1">
                <a:solidFill>
                  <a:srgbClr val="373A3C"/>
                </a:solidFill>
                <a:highlight>
                  <a:schemeClr val="lt1"/>
                </a:highlight>
              </a:rPr>
              <a:t>Baseband</a:t>
            </a:r>
            <a:r>
              <a:rPr lang="tr-TR" sz="1450" b="1" dirty="0">
                <a:solidFill>
                  <a:srgbClr val="373A3C"/>
                </a:solidFill>
                <a:highlight>
                  <a:schemeClr val="lt1"/>
                </a:highlight>
              </a:rPr>
              <a:t> </a:t>
            </a:r>
            <a:r>
              <a:rPr lang="tr-TR" sz="1450" dirty="0">
                <a:solidFill>
                  <a:srgbClr val="373A3C"/>
                </a:solidFill>
                <a:highlight>
                  <a:schemeClr val="lt1"/>
                </a:highlight>
              </a:rPr>
              <a:t>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b="1" dirty="0" err="1">
                <a:solidFill>
                  <a:srgbClr val="373A3C"/>
                </a:solidFill>
                <a:highlight>
                  <a:schemeClr val="lt1"/>
                </a:highlight>
              </a:rPr>
              <a:t>short</a:t>
            </a:r>
            <a:r>
              <a:rPr lang="tr-TR" sz="1450" b="1" dirty="0">
                <a:solidFill>
                  <a:srgbClr val="373A3C"/>
                </a:solidFill>
                <a:highlight>
                  <a:schemeClr val="lt1"/>
                </a:highlight>
              </a:rPr>
              <a:t> </a:t>
            </a:r>
            <a:r>
              <a:rPr lang="tr-TR" sz="1450" b="1" dirty="0" err="1">
                <a:solidFill>
                  <a:srgbClr val="373A3C"/>
                </a:solidFill>
                <a:highlight>
                  <a:schemeClr val="lt1"/>
                </a:highlight>
              </a:rPr>
              <a:t>distance</a:t>
            </a:r>
            <a:r>
              <a:rPr lang="tr-TR" sz="1450" dirty="0">
                <a:solidFill>
                  <a:srgbClr val="373A3C"/>
                </a:solidFill>
                <a:highlight>
                  <a:schemeClr val="lt1"/>
                </a:highlight>
              </a:rPr>
              <a:t> data transfer. </a:t>
            </a:r>
            <a:r>
              <a:rPr lang="tr-TR" sz="1450" dirty="0" err="1">
                <a:solidFill>
                  <a:srgbClr val="373A3C"/>
                </a:solidFill>
                <a:highlight>
                  <a:schemeClr val="lt1"/>
                </a:highlight>
              </a:rPr>
              <a:t>Entire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cable</a:t>
            </a:r>
            <a:r>
              <a:rPr lang="tr-TR" sz="1450" dirty="0">
                <a:solidFill>
                  <a:srgbClr val="373A3C"/>
                </a:solidFill>
                <a:highlight>
                  <a:schemeClr val="lt1"/>
                </a:highlight>
              </a:rPr>
              <a:t> 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single</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a:t>
            </a:r>
            <a:r>
              <a:rPr lang="tr-TR" sz="1450" dirty="0" err="1">
                <a:solidFill>
                  <a:srgbClr val="373A3C"/>
                </a:solidFill>
                <a:highlight>
                  <a:schemeClr val="lt1"/>
                </a:highlight>
              </a:rPr>
              <a:t>Common</a:t>
            </a:r>
            <a:r>
              <a:rPr lang="tr-TR" sz="1450" dirty="0">
                <a:solidFill>
                  <a:srgbClr val="373A3C"/>
                </a:solidFill>
                <a:highlight>
                  <a:schemeClr val="lt1"/>
                </a:highlight>
              </a:rPr>
              <a:t> Ethernet </a:t>
            </a:r>
            <a:r>
              <a:rPr lang="tr-TR" sz="1450" dirty="0" err="1">
                <a:solidFill>
                  <a:srgbClr val="373A3C"/>
                </a:solidFill>
                <a:highlight>
                  <a:schemeClr val="lt1"/>
                </a:highlight>
              </a:rPr>
              <a:t>Standards</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LAN data transfer.</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dirty="0">
                <a:solidFill>
                  <a:srgbClr val="373A3C"/>
                </a:solidFill>
                <a:highlight>
                  <a:schemeClr val="lt1"/>
                </a:highlight>
              </a:rPr>
              <a:t>Broadband </a:t>
            </a:r>
            <a:r>
              <a:rPr lang="tr-TR" sz="1450" dirty="0">
                <a:solidFill>
                  <a:srgbClr val="373A3C"/>
                </a:solidFill>
                <a:highlight>
                  <a:schemeClr val="lt1"/>
                </a:highlight>
              </a:rPr>
              <a:t>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b="1" dirty="0" err="1">
                <a:solidFill>
                  <a:srgbClr val="373A3C"/>
                </a:solidFill>
                <a:highlight>
                  <a:schemeClr val="lt1"/>
                </a:highlight>
              </a:rPr>
              <a:t>long</a:t>
            </a:r>
            <a:r>
              <a:rPr lang="tr-TR" sz="1450" b="1" dirty="0">
                <a:solidFill>
                  <a:srgbClr val="373A3C"/>
                </a:solidFill>
                <a:highlight>
                  <a:schemeClr val="lt1"/>
                </a:highlight>
              </a:rPr>
              <a:t> </a:t>
            </a:r>
            <a:r>
              <a:rPr lang="tr-TR" sz="1450" b="1" dirty="0" err="1">
                <a:solidFill>
                  <a:srgbClr val="373A3C"/>
                </a:solidFill>
                <a:highlight>
                  <a:schemeClr val="lt1"/>
                </a:highlight>
              </a:rPr>
              <a:t>distance</a:t>
            </a:r>
            <a:r>
              <a:rPr lang="tr-TR" sz="1450" dirty="0">
                <a:solidFill>
                  <a:srgbClr val="373A3C"/>
                </a:solidFill>
                <a:highlight>
                  <a:schemeClr val="lt1"/>
                </a:highlight>
              </a:rPr>
              <a:t> data transfer. </a:t>
            </a:r>
            <a:r>
              <a:rPr lang="tr-TR" sz="1450" dirty="0" err="1">
                <a:solidFill>
                  <a:srgbClr val="373A3C"/>
                </a:solidFill>
                <a:highlight>
                  <a:schemeClr val="lt1"/>
                </a:highlight>
              </a:rPr>
              <a:t>Entire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cable</a:t>
            </a:r>
            <a:r>
              <a:rPr lang="tr-TR" sz="1450" dirty="0">
                <a:solidFill>
                  <a:srgbClr val="373A3C"/>
                </a:solidFill>
                <a:highlight>
                  <a:schemeClr val="lt1"/>
                </a:highlight>
              </a:rPr>
              <a:t> 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multiple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at </a:t>
            </a:r>
            <a:r>
              <a:rPr lang="tr-TR" sz="1450" dirty="0" err="1">
                <a:solidFill>
                  <a:srgbClr val="373A3C"/>
                </a:solidFill>
                <a:highlight>
                  <a:schemeClr val="lt1"/>
                </a:highlight>
              </a:rPr>
              <a:t>different</a:t>
            </a:r>
            <a:r>
              <a:rPr lang="tr-TR" sz="1450" dirty="0">
                <a:solidFill>
                  <a:srgbClr val="373A3C"/>
                </a:solidFill>
                <a:highlight>
                  <a:schemeClr val="lt1"/>
                </a:highlight>
              </a:rPr>
              <a:t> </a:t>
            </a:r>
            <a:r>
              <a:rPr lang="tr-TR" sz="1450" dirty="0" err="1">
                <a:solidFill>
                  <a:srgbClr val="373A3C"/>
                </a:solidFill>
                <a:highlight>
                  <a:schemeClr val="lt1"/>
                </a:highlight>
              </a:rPr>
              <a:t>frequencies</a:t>
            </a:r>
            <a:r>
              <a:rPr lang="tr-TR" sz="1450" dirty="0">
                <a:solidFill>
                  <a:srgbClr val="373A3C"/>
                </a:solidFill>
                <a:highlight>
                  <a:schemeClr val="lt1"/>
                </a:highlight>
              </a:rPr>
              <a:t>. Home Internet </a:t>
            </a:r>
            <a:r>
              <a:rPr lang="tr-TR" sz="1450" dirty="0" err="1">
                <a:solidFill>
                  <a:srgbClr val="373A3C"/>
                </a:solidFill>
                <a:highlight>
                  <a:schemeClr val="lt1"/>
                </a:highlight>
              </a:rPr>
              <a:t>connection</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TV </a:t>
            </a:r>
            <a:r>
              <a:rPr lang="tr-TR" sz="1450" dirty="0" err="1">
                <a:solidFill>
                  <a:srgbClr val="373A3C"/>
                </a:solidFill>
                <a:highlight>
                  <a:schemeClr val="lt1"/>
                </a:highlight>
              </a:rPr>
              <a:t>cables</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data transfer.</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 </a:t>
            </a:r>
            <a:r>
              <a:rPr lang="tr-TR" sz="1450" dirty="0" err="1">
                <a:solidFill>
                  <a:srgbClr val="373A3C"/>
                </a:solidFill>
                <a:highlight>
                  <a:schemeClr val="lt1"/>
                </a:highlight>
              </a:rPr>
              <a:t>broadband</a:t>
            </a:r>
            <a:r>
              <a:rPr lang="tr-TR" sz="1450" dirty="0">
                <a:solidFill>
                  <a:srgbClr val="373A3C"/>
                </a:solidFill>
                <a:highlight>
                  <a:schemeClr val="lt1"/>
                </a:highlight>
              </a:rPr>
              <a:t> internet </a:t>
            </a:r>
            <a:r>
              <a:rPr lang="tr-TR" sz="1450" dirty="0" err="1">
                <a:solidFill>
                  <a:srgbClr val="373A3C"/>
                </a:solidFill>
                <a:highlight>
                  <a:schemeClr val="lt1"/>
                </a:highlight>
              </a:rPr>
              <a:t>connection</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home</a:t>
            </a:r>
            <a:r>
              <a:rPr lang="tr-TR" sz="1450" dirty="0">
                <a:solidFill>
                  <a:srgbClr val="373A3C"/>
                </a:solidFill>
                <a:highlight>
                  <a:schemeClr val="lt1"/>
                </a:highlight>
              </a:rPr>
              <a:t> internet,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internet service </a:t>
            </a:r>
            <a:r>
              <a:rPr lang="tr-TR" sz="1450" dirty="0" err="1">
                <a:solidFill>
                  <a:srgbClr val="373A3C"/>
                </a:solidFill>
                <a:highlight>
                  <a:schemeClr val="lt1"/>
                </a:highlight>
              </a:rPr>
              <a:t>provider</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router</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But,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used</a:t>
            </a:r>
            <a:r>
              <a:rPr lang="tr-TR" sz="1450" dirty="0">
                <a:solidFill>
                  <a:srgbClr val="373A3C"/>
                </a:solidFill>
                <a:highlight>
                  <a:schemeClr val="lt1"/>
                </a:highlight>
              </a:rPr>
              <a:t> inside </a:t>
            </a:r>
            <a:r>
              <a:rPr lang="tr-TR" sz="1450" dirty="0" err="1">
                <a:solidFill>
                  <a:srgbClr val="373A3C"/>
                </a:solidFill>
                <a:highlight>
                  <a:schemeClr val="lt1"/>
                </a:highlight>
              </a:rPr>
              <a:t>your</a:t>
            </a:r>
            <a:r>
              <a:rPr lang="tr-TR" sz="1450" dirty="0">
                <a:solidFill>
                  <a:srgbClr val="373A3C"/>
                </a:solidFill>
                <a:highlight>
                  <a:schemeClr val="lt1"/>
                </a:highlight>
              </a:rPr>
              <a:t> Ethernet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(LAN)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5" name="Google Shape;6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9" name="Google Shape;8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hyperlink" Target="http://dontchangethislink.peardeckmagic.zone?eyJ0eXBlIjoiZ29vZ2xlLXNsaWRlcy1hZGRvbi1yZXNwb25zZS1mb290ZXIiLCJsYXN0RWRpdGVkQnkiOiIxMDgyMTc5NDgzODMyMzUwOTUxMjUiLCJwcmVzZW50YXRpb25JZCI6IjFnZk9WQnlhT1d0eTZuX3hrNVFha1RHUTI1ekhOeFlTQ2hsMi1INUp5NnJZIiwiY29udGVudElkIjoiY3VzdG9tLXJlc3BvbnNlLWZyZWVSZXNwb25zZS10ZXh0Iiwic2xpZGVJZCI6IlNMSURFU19BUEkxMTMxNzc1MTU2XzAiLCJjb250ZW50SW5zdGFuY2VJZCI6IjFnZk9WQnlhT1d0eTZuX3hrNVFha1RHUTI1ekhOeFlTQ2hsMi1INUp5NnJZLzk4YjA3YmYyLTY3M2EtNDhlYS1hOTQ2LTcwMWMxYWU3ODU3MyJ9pearId=magic-pear-metadata-identifier" TargetMode="Externa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hyperlink" Target="http://dontchangethislink.peardeckmagic.zone?eyJ0eXBlIjoiZ29vZ2xlLXNsaWRlcy1hZGRvbi1yZXNwb25zZS1mb290ZXIiLCJsYXN0RWRpdGVkQnkiOiIxMDgyMTc5NDgzODMyMzUwOTUxMjUiLCJwcmVzZW50YXRpb25JZCI6IjFnZk9WQnlhT1d0eTZuX3hrNVFha1RHUTI1ekhOeFlTQ2hsMi1INUp5NnJZIiwiY29udGVudElkIjoiY3VzdG9tLXJlc3BvbnNlLWZyZWVSZXNwb25zZS10ZXh0Iiwic2xpZGVJZCI6IlNMSURFU19BUEkxMTMxNzc1MTU2XzAiLCJjb250ZW50SW5zdGFuY2VJZCI6IjFnZk9WQnlhT1d0eTZuX3hrNVFha1RHUTI1ekhOeFlTQ2hsMi1INUp5NnJZLzk4YjA3YmYyLTY3M2EtNDhlYS1hOTQ2LTcwMWMxYWU3ODU3MyJ9pearId=magic-pear-metadata-identifier"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0"/>
          <p:cNvGrpSpPr/>
          <p:nvPr/>
        </p:nvGrpSpPr>
        <p:grpSpPr>
          <a:xfrm>
            <a:off x="5122427" y="66800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5" name="Google Shape;205;p20"/>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0"/>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0"/>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0"/>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0"/>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0"/>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0"/>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0"/>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0"/>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0"/>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0"/>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0"/>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0"/>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0"/>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0"/>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0"/>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0"/>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0"/>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0"/>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0"/>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0"/>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0"/>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0"/>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0"/>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0"/>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0"/>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0"/>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0"/>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0"/>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0"/>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0"/>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6" name="Google Shape;286;p20"/>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0"/>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0"/>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0"/>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0"/>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0"/>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0"/>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0"/>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0"/>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0"/>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0"/>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0"/>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0"/>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0"/>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0"/>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0"/>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0"/>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0"/>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20"/>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0"/>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0"/>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0"/>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0"/>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0"/>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20"/>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0"/>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0"/>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0"/>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0"/>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0"/>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0"/>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0"/>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0"/>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0"/>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2" name="Google Shape;322;p20"/>
            <p:cNvGrpSpPr/>
            <p:nvPr/>
          </p:nvGrpSpPr>
          <p:grpSpPr>
            <a:xfrm>
              <a:off x="6544681" y="927100"/>
              <a:ext cx="264550" cy="200503"/>
              <a:chOff x="6621095" y="1452181"/>
              <a:chExt cx="330893" cy="250785"/>
            </a:xfrm>
          </p:grpSpPr>
          <p:sp>
            <p:nvSpPr>
              <p:cNvPr id="323" name="Google Shape;323;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8" name="Google Shape;328;p20"/>
            <p:cNvGrpSpPr/>
            <p:nvPr/>
          </p:nvGrpSpPr>
          <p:grpSpPr>
            <a:xfrm>
              <a:off x="7210360" y="1314224"/>
              <a:ext cx="264550" cy="200503"/>
              <a:chOff x="6621095" y="1452181"/>
              <a:chExt cx="330893" cy="250785"/>
            </a:xfrm>
          </p:grpSpPr>
          <p:sp>
            <p:nvSpPr>
              <p:cNvPr id="329" name="Google Shape;329;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4" name="Google Shape;334;p20"/>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0"/>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6" name="Google Shape;336;p20"/>
            <p:cNvGrpSpPr/>
            <p:nvPr/>
          </p:nvGrpSpPr>
          <p:grpSpPr>
            <a:xfrm flipH="1">
              <a:off x="8183211" y="2407472"/>
              <a:ext cx="780359" cy="1195999"/>
              <a:chOff x="3975528" y="3303922"/>
              <a:chExt cx="780359" cy="1195999"/>
            </a:xfrm>
          </p:grpSpPr>
          <p:sp>
            <p:nvSpPr>
              <p:cNvPr id="337" name="Google Shape;337;p20"/>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3" name="Google Shape;363;p20"/>
              <p:cNvGrpSpPr/>
              <p:nvPr/>
            </p:nvGrpSpPr>
            <p:grpSpPr>
              <a:xfrm flipH="1">
                <a:off x="4321769" y="3621401"/>
                <a:ext cx="239005" cy="181217"/>
                <a:chOff x="6621095" y="1452181"/>
                <a:chExt cx="330893" cy="250785"/>
              </a:xfrm>
            </p:grpSpPr>
            <p:sp>
              <p:nvSpPr>
                <p:cNvPr id="364" name="Google Shape;364;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71" name="Google Shape;371;p20"/>
          <p:cNvSpPr txBox="1">
            <a:spLocks noGrp="1"/>
          </p:cNvSpPr>
          <p:nvPr>
            <p:ph type="ctrTitle"/>
          </p:nvPr>
        </p:nvSpPr>
        <p:spPr>
          <a:xfrm>
            <a:off x="889475" y="1863600"/>
            <a:ext cx="4976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The Ethernet Specifications</a:t>
            </a:r>
            <a:endParaRPr sz="360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sp>
        <p:nvSpPr>
          <p:cNvPr id="459" name="Google Shape;459;p31"/>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60" name="Google Shape;460;p31"/>
          <p:cNvSpPr txBox="1"/>
          <p:nvPr/>
        </p:nvSpPr>
        <p:spPr>
          <a:xfrm>
            <a:off x="152550" y="662975"/>
            <a:ext cx="84966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Broadband/Baseband</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457200" algn="l" rtl="0">
              <a:spcBef>
                <a:spcPts val="0"/>
              </a:spcBef>
              <a:spcAft>
                <a:spcPts val="0"/>
              </a:spcAft>
              <a:buNone/>
            </a:pPr>
            <a:r>
              <a:rPr lang="tr-TR" sz="2400">
                <a:latin typeface="Raleway"/>
                <a:ea typeface="Raleway"/>
                <a:cs typeface="Raleway"/>
                <a:sym typeface="Raleway"/>
              </a:rPr>
              <a:t>If you are using a broadband internet connection for your home internet, the signals from your ISP up to your broadband router are broadband signals. But, the signals used inside your Ethernet LAN are baseband signals.</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pic>
        <p:nvPicPr>
          <p:cNvPr id="461" name="Google Shape;461;p31" descr="DATA COMMUNICATION AND NETWORKING TECHNOLOGY: June 2013"/>
          <p:cNvPicPr preferRelativeResize="0"/>
          <p:nvPr/>
        </p:nvPicPr>
        <p:blipFill rotWithShape="1">
          <a:blip r:embed="rId3">
            <a:alphaModFix/>
          </a:blip>
          <a:srcRect b="16701"/>
          <a:stretch/>
        </p:blipFill>
        <p:spPr>
          <a:xfrm>
            <a:off x="2271150" y="3168900"/>
            <a:ext cx="4696200" cy="1743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1"/>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 Layer 1 meet Layer 2</a:t>
            </a:r>
            <a:endParaRPr sz="4000">
              <a:solidFill>
                <a:srgbClr val="741B47"/>
              </a:solidFill>
              <a:latin typeface="Raleway Medium"/>
              <a:ea typeface="Raleway Medium"/>
              <a:cs typeface="Raleway Medium"/>
              <a:sym typeface="Raleway Medium"/>
            </a:endParaRPr>
          </a:p>
        </p:txBody>
      </p:sp>
      <p:pic>
        <p:nvPicPr>
          <p:cNvPr id="407" name="Google Shape;407;p21"/>
          <p:cNvPicPr preferRelativeResize="0"/>
          <p:nvPr/>
        </p:nvPicPr>
        <p:blipFill>
          <a:blip r:embed="rId3">
            <a:alphaModFix/>
          </a:blip>
          <a:stretch>
            <a:fillRect/>
          </a:stretch>
        </p:blipFill>
        <p:spPr>
          <a:xfrm>
            <a:off x="431800" y="800200"/>
            <a:ext cx="3456348" cy="2276674"/>
          </a:xfrm>
          <a:prstGeom prst="rect">
            <a:avLst/>
          </a:prstGeom>
          <a:noFill/>
          <a:ln>
            <a:noFill/>
          </a:ln>
        </p:spPr>
      </p:pic>
      <p:pic>
        <p:nvPicPr>
          <p:cNvPr id="408" name="Google Shape;408;p21"/>
          <p:cNvPicPr preferRelativeResize="0"/>
          <p:nvPr/>
        </p:nvPicPr>
        <p:blipFill>
          <a:blip r:embed="rId4">
            <a:alphaModFix/>
          </a:blip>
          <a:stretch>
            <a:fillRect/>
          </a:stretch>
        </p:blipFill>
        <p:spPr>
          <a:xfrm>
            <a:off x="1731800" y="2477000"/>
            <a:ext cx="3456350" cy="2592263"/>
          </a:xfrm>
          <a:prstGeom prst="rect">
            <a:avLst/>
          </a:prstGeom>
          <a:noFill/>
          <a:ln>
            <a:noFill/>
          </a:ln>
        </p:spPr>
      </p:pic>
      <p:pic>
        <p:nvPicPr>
          <p:cNvPr id="409" name="Google Shape;409;p21"/>
          <p:cNvPicPr preferRelativeResize="0"/>
          <p:nvPr/>
        </p:nvPicPr>
        <p:blipFill>
          <a:blip r:embed="rId5">
            <a:alphaModFix/>
          </a:blip>
          <a:stretch>
            <a:fillRect/>
          </a:stretch>
        </p:blipFill>
        <p:spPr>
          <a:xfrm>
            <a:off x="4699975" y="1482925"/>
            <a:ext cx="4269499" cy="240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415" name="Google Shape;415;p2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416" name="Google Shape;416;p22"/>
          <p:cNvSpPr txBox="1">
            <a:spLocks noGrp="1"/>
          </p:cNvSpPr>
          <p:nvPr>
            <p:ph type="subTitle" idx="1"/>
          </p:nvPr>
        </p:nvSpPr>
        <p:spPr>
          <a:xfrm>
            <a:off x="1085850" y="2921775"/>
            <a:ext cx="6965400" cy="1278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1800" b="1">
                <a:latin typeface="Barlow"/>
                <a:ea typeface="Barlow"/>
                <a:cs typeface="Barlow"/>
                <a:sym typeface="Barlow"/>
              </a:rPr>
              <a:t>Device addresses (“MAC Address”)</a:t>
            </a:r>
            <a:endParaRPr sz="1800" b="1">
              <a:latin typeface="Barlow"/>
              <a:ea typeface="Barlow"/>
              <a:cs typeface="Barlow"/>
              <a:sym typeface="Barlow"/>
            </a:endParaRPr>
          </a:p>
          <a:p>
            <a:pPr marL="0" lvl="0" indent="0" algn="l" rtl="0">
              <a:lnSpc>
                <a:spcPct val="110000"/>
              </a:lnSpc>
              <a:spcBef>
                <a:spcPts val="0"/>
              </a:spcBef>
              <a:spcAft>
                <a:spcPts val="0"/>
              </a:spcAft>
              <a:buNone/>
            </a:pPr>
            <a:r>
              <a:rPr lang="tr-TR" sz="1800"/>
              <a:t>Data frames</a:t>
            </a:r>
            <a:endParaRPr sz="1800"/>
          </a:p>
          <a:p>
            <a:pPr marL="0" lvl="0" indent="0" algn="l" rtl="0">
              <a:lnSpc>
                <a:spcPct val="110000"/>
              </a:lnSpc>
              <a:spcBef>
                <a:spcPts val="0"/>
              </a:spcBef>
              <a:spcAft>
                <a:spcPts val="0"/>
              </a:spcAft>
              <a:buNone/>
            </a:pPr>
            <a:r>
              <a:rPr lang="tr-TR" sz="1800"/>
              <a:t>Media access control</a:t>
            </a: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22" name="Google Shape;422;p23"/>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MAC Addresses</a:t>
            </a:r>
            <a:endParaRPr sz="4000">
              <a:solidFill>
                <a:srgbClr val="741B47"/>
              </a:solidFill>
              <a:latin typeface="Raleway Medium"/>
              <a:ea typeface="Raleway Medium"/>
              <a:cs typeface="Raleway Medium"/>
              <a:sym typeface="Raleway Medium"/>
            </a:endParaRPr>
          </a:p>
        </p:txBody>
      </p:sp>
      <p:pic>
        <p:nvPicPr>
          <p:cNvPr id="423" name="Google Shape;423;p23"/>
          <p:cNvPicPr preferRelativeResize="0"/>
          <p:nvPr/>
        </p:nvPicPr>
        <p:blipFill rotWithShape="1">
          <a:blip r:embed="rId3">
            <a:alphaModFix/>
          </a:blip>
          <a:srcRect t="23234" r="29313" b="38762"/>
          <a:stretch/>
        </p:blipFill>
        <p:spPr>
          <a:xfrm>
            <a:off x="431800" y="1208113"/>
            <a:ext cx="2571750" cy="1036975"/>
          </a:xfrm>
          <a:prstGeom prst="rect">
            <a:avLst/>
          </a:prstGeom>
          <a:noFill/>
          <a:ln>
            <a:noFill/>
          </a:ln>
        </p:spPr>
      </p:pic>
      <p:sp>
        <p:nvSpPr>
          <p:cNvPr id="424" name="Google Shape;424;p23"/>
          <p:cNvSpPr txBox="1"/>
          <p:nvPr/>
        </p:nvSpPr>
        <p:spPr>
          <a:xfrm>
            <a:off x="3453200" y="1130450"/>
            <a:ext cx="5392800" cy="3506400"/>
          </a:xfrm>
          <a:prstGeom prst="rect">
            <a:avLst/>
          </a:prstGeom>
          <a:noFill/>
          <a:ln>
            <a:noFill/>
          </a:ln>
        </p:spPr>
        <p:txBody>
          <a:bodyPr spcFirstLastPara="1" wrap="square" lIns="91425" tIns="91425" rIns="91425" bIns="91425" anchor="t" anchorCtr="0">
            <a:normAutofit fontScale="92500" lnSpcReduction="10000"/>
          </a:bodyPr>
          <a:lstStyle/>
          <a:p>
            <a:pPr marL="457200" marR="0" lvl="0" indent="-363696"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Ethernet cable plugs into a “</a:t>
            </a:r>
            <a:r>
              <a:rPr kumimoji="0" lang="tr-TR" sz="2300" b="1" i="0" u="none" strike="noStrike" kern="0" cap="none" spc="0" normalizeH="0" baseline="0" noProof="0">
                <a:ln>
                  <a:noFill/>
                </a:ln>
                <a:solidFill>
                  <a:srgbClr val="000000"/>
                </a:solidFill>
                <a:effectLst/>
                <a:uLnTx/>
                <a:uFillTx/>
                <a:latin typeface="Raleway"/>
                <a:ea typeface="Raleway"/>
                <a:cs typeface="Raleway"/>
                <a:sym typeface="Raleway"/>
              </a:rPr>
              <a:t>network interface card</a:t>
            </a: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 (</a:t>
            </a:r>
            <a:r>
              <a:rPr kumimoji="0" lang="tr-TR" sz="2300" b="1" i="0" u="none" strike="noStrike" kern="0" cap="none" spc="0" normalizeH="0" baseline="0" noProof="0">
                <a:ln>
                  <a:noFill/>
                </a:ln>
                <a:solidFill>
                  <a:srgbClr val="000000"/>
                </a:solidFill>
                <a:effectLst/>
                <a:uLnTx/>
                <a:uFillTx/>
                <a:latin typeface="Raleway"/>
                <a:ea typeface="Raleway"/>
                <a:cs typeface="Raleway"/>
                <a:sym typeface="Raleway"/>
              </a:rPr>
              <a:t>NIC</a:t>
            </a: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a:t>
            </a: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3696"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Each NIC has a unique “</a:t>
            </a:r>
            <a:r>
              <a:rPr kumimoji="0" lang="tr-TR" sz="2300" b="1" i="0" u="none" strike="noStrike" kern="0" cap="none" spc="0" normalizeH="0" baseline="0" noProof="0">
                <a:ln>
                  <a:noFill/>
                </a:ln>
                <a:solidFill>
                  <a:srgbClr val="000000"/>
                </a:solidFill>
                <a:effectLst/>
                <a:uLnTx/>
                <a:uFillTx/>
                <a:latin typeface="Raleway"/>
                <a:ea typeface="Raleway"/>
                <a:cs typeface="Raleway"/>
                <a:sym typeface="Raleway"/>
              </a:rPr>
              <a:t>MAC</a:t>
            </a: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 address</a:t>
            </a: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9570"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Ethernet at the Data Link layer is responsible for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Ethernet addressing</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(hardware or MAC addressing)</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9570"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Ethernet MAC addresses are made up of hexadecimal addresses</a:t>
            </a: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425" name="Google Shape;425;p23"/>
          <p:cNvPicPr preferRelativeResize="0"/>
          <p:nvPr/>
        </p:nvPicPr>
        <p:blipFill>
          <a:blip r:embed="rId4">
            <a:alphaModFix/>
          </a:blip>
          <a:stretch>
            <a:fillRect/>
          </a:stretch>
        </p:blipFill>
        <p:spPr>
          <a:xfrm>
            <a:off x="597675" y="2245075"/>
            <a:ext cx="2240000" cy="224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14</a:t>
            </a:fld>
            <a:endParaRPr/>
          </a:p>
        </p:txBody>
      </p:sp>
      <p:sp>
        <p:nvSpPr>
          <p:cNvPr id="406" name="Google Shape;406;p25"/>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07" name="Google Shape;407;p25"/>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Collision Domain</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457200" algn="l" rtl="0">
              <a:spcBef>
                <a:spcPts val="0"/>
              </a:spcBef>
              <a:spcAft>
                <a:spcPts val="0"/>
              </a:spcAft>
              <a:buNone/>
            </a:pPr>
            <a:r>
              <a:rPr lang="tr-TR" sz="2400">
                <a:latin typeface="Raleway"/>
                <a:ea typeface="Raleway"/>
                <a:cs typeface="Raleway"/>
                <a:sym typeface="Raleway"/>
              </a:rPr>
              <a:t>The term collision domain is used to describe a part of a network where packet collisions can occur</a:t>
            </a:r>
            <a:endParaRPr sz="2400">
              <a:latin typeface="Raleway"/>
              <a:ea typeface="Raleway"/>
              <a:cs typeface="Raleway"/>
              <a:sym typeface="Raleway"/>
            </a:endParaRPr>
          </a:p>
          <a:p>
            <a:pPr marL="0" lvl="0" indent="457200" algn="l" rtl="0">
              <a:spcBef>
                <a:spcPts val="0"/>
              </a:spcBef>
              <a:spcAft>
                <a:spcPts val="0"/>
              </a:spcAft>
              <a:buNone/>
            </a:pPr>
            <a:endParaRPr sz="2400">
              <a:latin typeface="Raleway"/>
              <a:ea typeface="Raleway"/>
              <a:cs typeface="Raleway"/>
              <a:sym typeface="Raleway"/>
            </a:endParaRPr>
          </a:p>
          <a:p>
            <a:pPr marL="0" lvl="0" indent="457200" algn="l" rtl="0">
              <a:spcBef>
                <a:spcPts val="0"/>
              </a:spcBef>
              <a:spcAft>
                <a:spcPts val="0"/>
              </a:spcAft>
              <a:buNone/>
            </a:pPr>
            <a:r>
              <a:rPr lang="tr-TR" sz="2400">
                <a:latin typeface="Raleway"/>
                <a:ea typeface="Raleway"/>
                <a:cs typeface="Raleway"/>
                <a:sym typeface="Raleway"/>
              </a:rPr>
              <a:t>Collisions occur when two devices on a shared network segment send packets simultaneously</a:t>
            </a:r>
            <a:endParaRPr sz="2400">
              <a:latin typeface="Raleway"/>
              <a:ea typeface="Raleway"/>
              <a:cs typeface="Raleway"/>
              <a:sym typeface="Raleway"/>
            </a:endParaRPr>
          </a:p>
          <a:p>
            <a:pPr marL="0" lvl="0" indent="457200" algn="l" rtl="0">
              <a:spcBef>
                <a:spcPts val="0"/>
              </a:spcBef>
              <a:spcAft>
                <a:spcPts val="0"/>
              </a:spcAft>
              <a:buNone/>
            </a:pPr>
            <a:endParaRPr sz="2400">
              <a:latin typeface="Raleway"/>
              <a:ea typeface="Raleway"/>
              <a:cs typeface="Raleway"/>
              <a:sym typeface="Raleway"/>
            </a:endParaRPr>
          </a:p>
          <a:p>
            <a:pPr marL="0" lvl="0" indent="457200" algn="l" rtl="0">
              <a:spcBef>
                <a:spcPts val="0"/>
              </a:spcBef>
              <a:spcAft>
                <a:spcPts val="0"/>
              </a:spcAft>
              <a:buNone/>
            </a:pPr>
            <a:r>
              <a:rPr lang="tr-TR" sz="2400">
                <a:latin typeface="Raleway"/>
                <a:ea typeface="Raleway"/>
                <a:cs typeface="Raleway"/>
                <a:sym typeface="Raleway"/>
              </a:rPr>
              <a:t>The colliding packets must be discarded and sent again, which reduces network efficiency</a:t>
            </a:r>
            <a:endParaRPr sz="2400">
              <a:latin typeface="Raleway"/>
              <a:ea typeface="Raleway"/>
              <a:cs typeface="Raleway"/>
              <a:sym typeface="Raleway"/>
            </a:endParaRPr>
          </a:p>
          <a:p>
            <a:pPr marL="457200" lvl="0" indent="0" algn="l" rtl="0">
              <a:spcBef>
                <a:spcPts val="0"/>
              </a:spcBef>
              <a:spcAft>
                <a:spcPts val="0"/>
              </a:spcAft>
              <a:buNone/>
            </a:pPr>
            <a:endParaRPr sz="24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15</a:t>
            </a:fld>
            <a:endParaRPr/>
          </a:p>
        </p:txBody>
      </p:sp>
      <p:sp>
        <p:nvSpPr>
          <p:cNvPr id="413" name="Google Shape;413;p26"/>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14" name="Google Shape;414;p26"/>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Collision Domain</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457200" algn="l" rtl="0">
              <a:spcBef>
                <a:spcPts val="0"/>
              </a:spcBef>
              <a:spcAft>
                <a:spcPts val="0"/>
              </a:spcAft>
              <a:buNone/>
            </a:pPr>
            <a:r>
              <a:rPr lang="tr-TR" sz="2400">
                <a:latin typeface="Raleway"/>
                <a:ea typeface="Raleway"/>
                <a:cs typeface="Raleway"/>
                <a:sym typeface="Raleway"/>
              </a:rPr>
              <a:t>Occurs often in a hub environment</a:t>
            </a:r>
            <a:endParaRPr sz="2400">
              <a:latin typeface="Raleway"/>
              <a:ea typeface="Raleway"/>
              <a:cs typeface="Raleway"/>
              <a:sym typeface="Raleway"/>
            </a:endParaRPr>
          </a:p>
        </p:txBody>
      </p:sp>
      <p:pic>
        <p:nvPicPr>
          <p:cNvPr id="415" name="Google Shape;415;p26"/>
          <p:cNvPicPr preferRelativeResize="0"/>
          <p:nvPr/>
        </p:nvPicPr>
        <p:blipFill>
          <a:blip r:embed="rId3">
            <a:alphaModFix/>
          </a:blip>
          <a:stretch>
            <a:fillRect/>
          </a:stretch>
        </p:blipFill>
        <p:spPr>
          <a:xfrm>
            <a:off x="315325" y="2926513"/>
            <a:ext cx="3816575" cy="1530500"/>
          </a:xfrm>
          <a:prstGeom prst="rect">
            <a:avLst/>
          </a:prstGeom>
          <a:noFill/>
          <a:ln>
            <a:noFill/>
          </a:ln>
        </p:spPr>
      </p:pic>
      <p:pic>
        <p:nvPicPr>
          <p:cNvPr id="416" name="Google Shape;416;p26"/>
          <p:cNvPicPr preferRelativeResize="0"/>
          <p:nvPr/>
        </p:nvPicPr>
        <p:blipFill>
          <a:blip r:embed="rId4">
            <a:alphaModFix/>
          </a:blip>
          <a:stretch>
            <a:fillRect/>
          </a:stretch>
        </p:blipFill>
        <p:spPr>
          <a:xfrm>
            <a:off x="4862625" y="2840938"/>
            <a:ext cx="4243293" cy="1701625"/>
          </a:xfrm>
          <a:prstGeom prst="rect">
            <a:avLst/>
          </a:prstGeom>
          <a:noFill/>
          <a:ln>
            <a:noFill/>
          </a:ln>
        </p:spPr>
      </p:pic>
      <p:sp>
        <p:nvSpPr>
          <p:cNvPr id="417" name="Google Shape;417;p26"/>
          <p:cNvSpPr/>
          <p:nvPr/>
        </p:nvSpPr>
        <p:spPr>
          <a:xfrm>
            <a:off x="1955325" y="2261250"/>
            <a:ext cx="456900" cy="468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800" b="1">
                <a:solidFill>
                  <a:srgbClr val="FFFFFF"/>
                </a:solidFill>
              </a:rPr>
              <a:t>1</a:t>
            </a:r>
            <a:endParaRPr sz="1800" b="1">
              <a:solidFill>
                <a:srgbClr val="FFFFFF"/>
              </a:solidFill>
            </a:endParaRPr>
          </a:p>
        </p:txBody>
      </p:sp>
      <p:sp>
        <p:nvSpPr>
          <p:cNvPr id="418" name="Google Shape;418;p26"/>
          <p:cNvSpPr/>
          <p:nvPr/>
        </p:nvSpPr>
        <p:spPr>
          <a:xfrm>
            <a:off x="6853200" y="2261250"/>
            <a:ext cx="456900" cy="468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800" b="1">
                <a:solidFill>
                  <a:srgbClr val="FFFFFF"/>
                </a:solidFill>
              </a:rPr>
              <a:t>2</a:t>
            </a:r>
            <a:endParaRPr sz="1800" b="1">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424" name="Google Shape;424;p27"/>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25" name="Google Shape;425;p27"/>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dirty="0">
                <a:latin typeface="Raleway"/>
                <a:ea typeface="Raleway"/>
                <a:cs typeface="Raleway"/>
                <a:sym typeface="Raleway"/>
              </a:rPr>
              <a:t>Broadcast Domain</a:t>
            </a:r>
            <a:endParaRPr sz="2400" b="1" dirty="0">
              <a:latin typeface="Raleway"/>
              <a:ea typeface="Raleway"/>
              <a:cs typeface="Raleway"/>
              <a:sym typeface="Raleway"/>
            </a:endParaRPr>
          </a:p>
          <a:p>
            <a:pPr marL="0" lvl="0" indent="0" algn="l" rtl="0">
              <a:spcBef>
                <a:spcPts val="0"/>
              </a:spcBef>
              <a:spcAft>
                <a:spcPts val="0"/>
              </a:spcAft>
              <a:buNone/>
            </a:pPr>
            <a:endParaRPr sz="2400" b="1" u="sng" dirty="0">
              <a:latin typeface="Raleway"/>
              <a:ea typeface="Raleway"/>
              <a:cs typeface="Raleway"/>
              <a:sym typeface="Raleway"/>
            </a:endParaRPr>
          </a:p>
          <a:p>
            <a:pPr marL="0" lvl="0" indent="457200" algn="l" rtl="0">
              <a:spcBef>
                <a:spcPts val="0"/>
              </a:spcBef>
              <a:spcAft>
                <a:spcPts val="0"/>
              </a:spcAft>
              <a:buNone/>
            </a:pPr>
            <a:r>
              <a:rPr lang="tr-TR" sz="2400" dirty="0">
                <a:latin typeface="Raleway"/>
                <a:ea typeface="Raleway"/>
                <a:cs typeface="Raleway"/>
                <a:sym typeface="Raleway"/>
              </a:rPr>
              <a:t>A </a:t>
            </a:r>
            <a:r>
              <a:rPr lang="tr-TR" sz="2400" dirty="0" err="1">
                <a:latin typeface="Raleway"/>
                <a:ea typeface="Raleway"/>
                <a:cs typeface="Raleway"/>
                <a:sym typeface="Raleway"/>
              </a:rPr>
              <a:t>broadcast</a:t>
            </a:r>
            <a:r>
              <a:rPr lang="tr-TR" sz="2400" dirty="0">
                <a:latin typeface="Raleway"/>
                <a:ea typeface="Raleway"/>
                <a:cs typeface="Raleway"/>
                <a:sym typeface="Raleway"/>
              </a:rPr>
              <a:t> domain is a </a:t>
            </a:r>
            <a:r>
              <a:rPr lang="tr-TR" sz="2400" dirty="0" err="1">
                <a:latin typeface="Raleway"/>
                <a:ea typeface="Raleway"/>
                <a:cs typeface="Raleway"/>
                <a:sym typeface="Raleway"/>
              </a:rPr>
              <a:t>collection</a:t>
            </a:r>
            <a:r>
              <a:rPr lang="tr-TR" sz="2400" dirty="0">
                <a:latin typeface="Raleway"/>
                <a:ea typeface="Raleway"/>
                <a:cs typeface="Raleway"/>
                <a:sym typeface="Raleway"/>
              </a:rPr>
              <a:t> of network </a:t>
            </a:r>
            <a:r>
              <a:rPr lang="tr-TR" sz="2400" dirty="0" err="1">
                <a:latin typeface="Raleway"/>
                <a:ea typeface="Raleway"/>
                <a:cs typeface="Raleway"/>
                <a:sym typeface="Raleway"/>
              </a:rPr>
              <a:t>devices</a:t>
            </a:r>
            <a:r>
              <a:rPr lang="tr-TR" sz="2400" dirty="0">
                <a:latin typeface="Raleway"/>
                <a:ea typeface="Raleway"/>
                <a:cs typeface="Raleway"/>
                <a:sym typeface="Raleway"/>
              </a:rPr>
              <a:t> </a:t>
            </a:r>
            <a:r>
              <a:rPr lang="tr-TR" sz="2400" dirty="0" err="1">
                <a:latin typeface="Raleway"/>
                <a:ea typeface="Raleway"/>
                <a:cs typeface="Raleway"/>
                <a:sym typeface="Raleway"/>
              </a:rPr>
              <a:t>that</a:t>
            </a:r>
            <a:r>
              <a:rPr lang="tr-TR" sz="2400" dirty="0">
                <a:latin typeface="Raleway"/>
                <a:ea typeface="Raleway"/>
                <a:cs typeface="Raleway"/>
                <a:sym typeface="Raleway"/>
              </a:rPr>
              <a:t> </a:t>
            </a:r>
            <a:r>
              <a:rPr lang="tr-TR" sz="2400" dirty="0" err="1">
                <a:latin typeface="Raleway"/>
                <a:ea typeface="Raleway"/>
                <a:cs typeface="Raleway"/>
                <a:sym typeface="Raleway"/>
              </a:rPr>
              <a:t>receive</a:t>
            </a:r>
            <a:r>
              <a:rPr lang="tr-TR" sz="2400" dirty="0">
                <a:latin typeface="Raleway"/>
                <a:ea typeface="Raleway"/>
                <a:cs typeface="Raleway"/>
                <a:sym typeface="Raleway"/>
              </a:rPr>
              <a:t> </a:t>
            </a:r>
            <a:r>
              <a:rPr lang="tr-TR" sz="2400" dirty="0" err="1">
                <a:latin typeface="Raleway"/>
                <a:ea typeface="Raleway"/>
                <a:cs typeface="Raleway"/>
                <a:sym typeface="Raleway"/>
              </a:rPr>
              <a:t>broadcast</a:t>
            </a:r>
            <a:r>
              <a:rPr lang="tr-TR" sz="2400" dirty="0">
                <a:latin typeface="Raleway"/>
                <a:ea typeface="Raleway"/>
                <a:cs typeface="Raleway"/>
                <a:sym typeface="Raleway"/>
              </a:rPr>
              <a:t> </a:t>
            </a:r>
            <a:r>
              <a:rPr lang="tr-TR" sz="2400" dirty="0" err="1">
                <a:latin typeface="Raleway"/>
                <a:ea typeface="Raleway"/>
                <a:cs typeface="Raleway"/>
                <a:sym typeface="Raleway"/>
              </a:rPr>
              <a:t>traffic</a:t>
            </a:r>
            <a:r>
              <a:rPr lang="tr-TR" sz="2400" dirty="0">
                <a:latin typeface="Raleway"/>
                <a:ea typeface="Raleway"/>
                <a:cs typeface="Raleway"/>
                <a:sym typeface="Raleway"/>
              </a:rPr>
              <a:t> </a:t>
            </a:r>
            <a:r>
              <a:rPr lang="tr-TR" sz="2400" dirty="0" err="1">
                <a:latin typeface="Raleway"/>
                <a:ea typeface="Raleway"/>
                <a:cs typeface="Raleway"/>
                <a:sym typeface="Raleway"/>
              </a:rPr>
              <a:t>from</a:t>
            </a:r>
            <a:r>
              <a:rPr lang="tr-TR" sz="2400" dirty="0">
                <a:latin typeface="Raleway"/>
                <a:ea typeface="Raleway"/>
                <a:cs typeface="Raleway"/>
                <a:sym typeface="Raleway"/>
              </a:rPr>
              <a:t> </a:t>
            </a:r>
            <a:r>
              <a:rPr lang="tr-TR" sz="2400" dirty="0" err="1">
                <a:latin typeface="Raleway"/>
                <a:ea typeface="Raleway"/>
                <a:cs typeface="Raleway"/>
                <a:sym typeface="Raleway"/>
              </a:rPr>
              <a:t>each</a:t>
            </a:r>
            <a:r>
              <a:rPr lang="tr-TR" sz="2400" dirty="0">
                <a:latin typeface="Raleway"/>
                <a:ea typeface="Raleway"/>
                <a:cs typeface="Raleway"/>
                <a:sym typeface="Raleway"/>
              </a:rPr>
              <a:t> </a:t>
            </a:r>
            <a:r>
              <a:rPr lang="tr-TR" sz="2400" dirty="0" err="1">
                <a:latin typeface="Raleway"/>
                <a:ea typeface="Raleway"/>
                <a:cs typeface="Raleway"/>
                <a:sym typeface="Raleway"/>
              </a:rPr>
              <a:t>other</a:t>
            </a:r>
            <a:endParaRPr sz="2400" dirty="0">
              <a:latin typeface="Raleway"/>
              <a:ea typeface="Raleway"/>
              <a:cs typeface="Raleway"/>
              <a:sym typeface="Raleway"/>
            </a:endParaRPr>
          </a:p>
        </p:txBody>
      </p:sp>
      <p:pic>
        <p:nvPicPr>
          <p:cNvPr id="426" name="Google Shape;426;p27"/>
          <p:cNvPicPr preferRelativeResize="0"/>
          <p:nvPr/>
        </p:nvPicPr>
        <p:blipFill>
          <a:blip r:embed="rId3">
            <a:alphaModFix/>
          </a:blip>
          <a:stretch>
            <a:fillRect/>
          </a:stretch>
        </p:blipFill>
        <p:spPr>
          <a:xfrm>
            <a:off x="1713300" y="2523925"/>
            <a:ext cx="6652474" cy="2208375"/>
          </a:xfrm>
          <a:prstGeom prst="rect">
            <a:avLst/>
          </a:prstGeom>
          <a:noFill/>
          <a:ln>
            <a:noFill/>
          </a:ln>
        </p:spPr>
      </p:pic>
      <p:sp>
        <p:nvSpPr>
          <p:cNvPr id="427" name="Google Shape;427;p27"/>
          <p:cNvSpPr/>
          <p:nvPr/>
        </p:nvSpPr>
        <p:spPr>
          <a:xfrm>
            <a:off x="540595" y="2447725"/>
            <a:ext cx="7983600" cy="2348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txBox="1"/>
          <p:nvPr/>
        </p:nvSpPr>
        <p:spPr>
          <a:xfrm>
            <a:off x="584200" y="2713000"/>
            <a:ext cx="1849500" cy="6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b="1">
                <a:latin typeface="Barlow"/>
                <a:ea typeface="Barlow"/>
                <a:cs typeface="Barlow"/>
                <a:sym typeface="Barlow"/>
              </a:rPr>
              <a:t>1 broadcast domain</a:t>
            </a:r>
            <a:endParaRPr b="1">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sp>
        <p:nvSpPr>
          <p:cNvPr id="434" name="Google Shape;434;p28"/>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35" name="Google Shape;435;p28"/>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Broadcast Domain</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a:latin typeface="Raleway"/>
                <a:ea typeface="Raleway"/>
                <a:cs typeface="Raleway"/>
                <a:sym typeface="Raleway"/>
              </a:rPr>
              <a:t>The more broadcast domains the more efficient network</a:t>
            </a:r>
            <a:endParaRPr sz="2400">
              <a:latin typeface="Raleway"/>
              <a:ea typeface="Raleway"/>
              <a:cs typeface="Raleway"/>
              <a:sym typeface="Raleway"/>
            </a:endParaRPr>
          </a:p>
        </p:txBody>
      </p:sp>
      <p:pic>
        <p:nvPicPr>
          <p:cNvPr id="436" name="Google Shape;436;p28"/>
          <p:cNvPicPr preferRelativeResize="0"/>
          <p:nvPr/>
        </p:nvPicPr>
        <p:blipFill>
          <a:blip r:embed="rId3">
            <a:alphaModFix/>
          </a:blip>
          <a:stretch>
            <a:fillRect/>
          </a:stretch>
        </p:blipFill>
        <p:spPr>
          <a:xfrm>
            <a:off x="986750" y="1939725"/>
            <a:ext cx="7586075" cy="30535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18</a:t>
            </a:fld>
            <a:endParaRPr/>
          </a:p>
        </p:txBody>
      </p:sp>
      <p:sp>
        <p:nvSpPr>
          <p:cNvPr id="442" name="Google Shape;442;p29"/>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43" name="Google Shape;443;p29"/>
          <p:cNvSpPr txBox="1"/>
          <p:nvPr/>
        </p:nvSpPr>
        <p:spPr>
          <a:xfrm>
            <a:off x="152550" y="662975"/>
            <a:ext cx="84966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CSMA/CD</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Carrier Sense Multiple Access/Collision Detection is the protocol that is used to detect collisions and to re-transmit frames</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Only </a:t>
            </a:r>
            <a:r>
              <a:rPr lang="tr-TR" sz="2400" b="1">
                <a:latin typeface="Raleway"/>
                <a:ea typeface="Raleway"/>
                <a:cs typeface="Raleway"/>
                <a:sym typeface="Raleway"/>
              </a:rPr>
              <a:t>bridges</a:t>
            </a:r>
            <a:r>
              <a:rPr lang="tr-TR" sz="2400">
                <a:latin typeface="Raleway"/>
                <a:ea typeface="Raleway"/>
                <a:cs typeface="Raleway"/>
                <a:sym typeface="Raleway"/>
              </a:rPr>
              <a:t>, </a:t>
            </a:r>
            <a:r>
              <a:rPr lang="tr-TR" sz="2400" b="1">
                <a:latin typeface="Raleway"/>
                <a:ea typeface="Raleway"/>
                <a:cs typeface="Raleway"/>
                <a:sym typeface="Raleway"/>
              </a:rPr>
              <a:t>switches</a:t>
            </a:r>
            <a:r>
              <a:rPr lang="tr-TR" sz="2400">
                <a:latin typeface="Raleway"/>
                <a:ea typeface="Raleway"/>
                <a:cs typeface="Raleway"/>
                <a:sym typeface="Raleway"/>
              </a:rPr>
              <a:t>, and </a:t>
            </a:r>
            <a:r>
              <a:rPr lang="tr-TR" sz="2400" b="1">
                <a:latin typeface="Raleway"/>
                <a:ea typeface="Raleway"/>
                <a:cs typeface="Raleway"/>
                <a:sym typeface="Raleway"/>
              </a:rPr>
              <a:t>routers</a:t>
            </a:r>
            <a:r>
              <a:rPr lang="tr-TR" sz="2400">
                <a:latin typeface="Raleway"/>
                <a:ea typeface="Raleway"/>
                <a:cs typeface="Raleway"/>
                <a:sym typeface="Raleway"/>
              </a:rPr>
              <a:t>, but not </a:t>
            </a:r>
            <a:r>
              <a:rPr lang="tr-TR" sz="2400" b="1">
                <a:solidFill>
                  <a:srgbClr val="FF0000"/>
                </a:solidFill>
                <a:latin typeface="Raleway"/>
                <a:ea typeface="Raleway"/>
                <a:cs typeface="Raleway"/>
                <a:sym typeface="Raleway"/>
              </a:rPr>
              <a:t>hubs</a:t>
            </a:r>
            <a:r>
              <a:rPr lang="tr-TR" sz="2400">
                <a:latin typeface="Raleway"/>
                <a:ea typeface="Raleway"/>
                <a:cs typeface="Raleway"/>
                <a:sym typeface="Raleway"/>
              </a:rPr>
              <a:t>, can effectively prevent a transmission from propagating throughout the entire network</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pic>
        <p:nvPicPr>
          <p:cNvPr id="444" name="Google Shape;444;p29" descr="How Ethernet Works"/>
          <p:cNvPicPr preferRelativeResize="0"/>
          <p:nvPr/>
        </p:nvPicPr>
        <p:blipFill>
          <a:blip r:embed="rId3">
            <a:alphaModFix/>
          </a:blip>
          <a:stretch>
            <a:fillRect/>
          </a:stretch>
        </p:blipFill>
        <p:spPr>
          <a:xfrm>
            <a:off x="1870875" y="3859375"/>
            <a:ext cx="5675250" cy="929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19</a:t>
            </a:fld>
            <a:endParaRPr/>
          </a:p>
        </p:txBody>
      </p:sp>
      <p:sp>
        <p:nvSpPr>
          <p:cNvPr id="533" name="Google Shape;533;p35"/>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CSMA/CD</a:t>
            </a:r>
            <a:endParaRPr sz="4000">
              <a:solidFill>
                <a:srgbClr val="741B47"/>
              </a:solidFill>
              <a:latin typeface="Raleway Medium"/>
              <a:ea typeface="Raleway Medium"/>
              <a:cs typeface="Raleway Medium"/>
              <a:sym typeface="Raleway Medium"/>
            </a:endParaRPr>
          </a:p>
        </p:txBody>
      </p:sp>
      <p:sp>
        <p:nvSpPr>
          <p:cNvPr id="534" name="Google Shape;534;p35"/>
          <p:cNvSpPr txBox="1"/>
          <p:nvPr/>
        </p:nvSpPr>
        <p:spPr>
          <a:xfrm>
            <a:off x="152550" y="662975"/>
            <a:ext cx="8496600" cy="2873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Raleway"/>
              <a:buChar char="●"/>
            </a:pPr>
            <a:r>
              <a:rPr lang="tr-TR" sz="2400" b="1" u="sng">
                <a:latin typeface="Raleway"/>
                <a:ea typeface="Raleway"/>
                <a:cs typeface="Raleway"/>
                <a:sym typeface="Raleway"/>
              </a:rPr>
              <a:t>C</a:t>
            </a:r>
            <a:r>
              <a:rPr lang="tr-TR" sz="2400">
                <a:latin typeface="Raleway"/>
                <a:ea typeface="Raleway"/>
                <a:cs typeface="Raleway"/>
                <a:sym typeface="Raleway"/>
              </a:rPr>
              <a:t>arrier </a:t>
            </a:r>
            <a:r>
              <a:rPr lang="tr-TR" sz="2400" b="1" u="sng">
                <a:latin typeface="Raleway"/>
                <a:ea typeface="Raleway"/>
                <a:cs typeface="Raleway"/>
                <a:sym typeface="Raleway"/>
              </a:rPr>
              <a:t>S</a:t>
            </a:r>
            <a:r>
              <a:rPr lang="tr-TR" sz="2400">
                <a:latin typeface="Raleway"/>
                <a:ea typeface="Raleway"/>
                <a:cs typeface="Raleway"/>
                <a:sym typeface="Raleway"/>
              </a:rPr>
              <a:t>ense </a:t>
            </a:r>
            <a:r>
              <a:rPr lang="tr-TR" sz="2400" b="1" u="sng">
                <a:latin typeface="Raleway"/>
                <a:ea typeface="Raleway"/>
                <a:cs typeface="Raleway"/>
                <a:sym typeface="Raleway"/>
              </a:rPr>
              <a:t>M</a:t>
            </a:r>
            <a:r>
              <a:rPr lang="tr-TR" sz="2400">
                <a:latin typeface="Raleway"/>
                <a:ea typeface="Raleway"/>
                <a:cs typeface="Raleway"/>
                <a:sym typeface="Raleway"/>
              </a:rPr>
              <a:t>ultiple </a:t>
            </a:r>
            <a:r>
              <a:rPr lang="tr-TR" sz="2400" b="1" u="sng">
                <a:latin typeface="Raleway"/>
                <a:ea typeface="Raleway"/>
                <a:cs typeface="Raleway"/>
                <a:sym typeface="Raleway"/>
              </a:rPr>
              <a:t>A</a:t>
            </a:r>
            <a:r>
              <a:rPr lang="tr-TR" sz="2400">
                <a:latin typeface="Raleway"/>
                <a:ea typeface="Raleway"/>
                <a:cs typeface="Raleway"/>
                <a:sym typeface="Raleway"/>
              </a:rPr>
              <a:t>ccess/</a:t>
            </a:r>
            <a:r>
              <a:rPr lang="tr-TR" sz="2400" b="1" u="sng">
                <a:latin typeface="Raleway"/>
                <a:ea typeface="Raleway"/>
                <a:cs typeface="Raleway"/>
                <a:sym typeface="Raleway"/>
              </a:rPr>
              <a:t>C</a:t>
            </a:r>
            <a:r>
              <a:rPr lang="tr-TR" sz="2400">
                <a:latin typeface="Raleway"/>
                <a:ea typeface="Raleway"/>
                <a:cs typeface="Raleway"/>
                <a:sym typeface="Raleway"/>
              </a:rPr>
              <a:t>ollision </a:t>
            </a:r>
            <a:r>
              <a:rPr lang="tr-TR" sz="2400" b="1" u="sng">
                <a:latin typeface="Raleway"/>
                <a:ea typeface="Raleway"/>
                <a:cs typeface="Raleway"/>
                <a:sym typeface="Raleway"/>
              </a:rPr>
              <a:t>D</a:t>
            </a:r>
            <a:r>
              <a:rPr lang="tr-TR" sz="2400">
                <a:latin typeface="Raleway"/>
                <a:ea typeface="Raleway"/>
                <a:cs typeface="Raleway"/>
                <a:sym typeface="Raleway"/>
              </a:rPr>
              <a:t>etection is the protocol that is used to transmit frames</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b="1">
                <a:latin typeface="Raleway"/>
                <a:ea typeface="Raleway"/>
                <a:cs typeface="Raleway"/>
                <a:sym typeface="Raleway"/>
              </a:rPr>
              <a:t>Multiple</a:t>
            </a:r>
            <a:r>
              <a:rPr lang="tr-TR" sz="2400">
                <a:latin typeface="Raleway"/>
                <a:ea typeface="Raleway"/>
                <a:cs typeface="Raleway"/>
                <a:sym typeface="Raleway"/>
              </a:rPr>
              <a:t> devices can </a:t>
            </a:r>
            <a:r>
              <a:rPr lang="tr-TR" sz="2400" b="1">
                <a:latin typeface="Raleway"/>
                <a:ea typeface="Raleway"/>
                <a:cs typeface="Raleway"/>
                <a:sym typeface="Raleway"/>
              </a:rPr>
              <a:t>simultaneously access</a:t>
            </a:r>
            <a:r>
              <a:rPr lang="tr-TR" sz="2400">
                <a:latin typeface="Raleway"/>
                <a:ea typeface="Raleway"/>
                <a:cs typeface="Raleway"/>
                <a:sym typeface="Raleway"/>
              </a:rPr>
              <a:t> the same media, only </a:t>
            </a:r>
            <a:r>
              <a:rPr lang="tr-TR" sz="2400" b="1">
                <a:latin typeface="Raleway"/>
                <a:ea typeface="Raleway"/>
                <a:cs typeface="Raleway"/>
                <a:sym typeface="Raleway"/>
              </a:rPr>
              <a:t>one</a:t>
            </a:r>
            <a:r>
              <a:rPr lang="tr-TR" sz="2400">
                <a:latin typeface="Raleway"/>
                <a:ea typeface="Raleway"/>
                <a:cs typeface="Raleway"/>
                <a:sym typeface="Raleway"/>
              </a:rPr>
              <a:t> can </a:t>
            </a:r>
            <a:r>
              <a:rPr lang="tr-TR" sz="2400" b="1">
                <a:latin typeface="Raleway"/>
                <a:ea typeface="Raleway"/>
                <a:cs typeface="Raleway"/>
                <a:sym typeface="Raleway"/>
              </a:rPr>
              <a:t>transmit</a:t>
            </a:r>
            <a:endParaRPr sz="2400" b="1">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Protocol must </a:t>
            </a:r>
            <a:r>
              <a:rPr lang="tr-TR" sz="2400" b="1">
                <a:latin typeface="Raleway"/>
                <a:ea typeface="Raleway"/>
                <a:cs typeface="Raleway"/>
                <a:sym typeface="Raleway"/>
              </a:rPr>
              <a:t>sense</a:t>
            </a:r>
            <a:r>
              <a:rPr lang="tr-TR" sz="2400">
                <a:latin typeface="Raleway"/>
                <a:ea typeface="Raleway"/>
                <a:cs typeface="Raleway"/>
                <a:sym typeface="Raleway"/>
              </a:rPr>
              <a:t> existing transmissions</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Protocol must </a:t>
            </a:r>
            <a:r>
              <a:rPr lang="tr-TR" sz="2400" b="1">
                <a:latin typeface="Raleway"/>
                <a:ea typeface="Raleway"/>
                <a:cs typeface="Raleway"/>
                <a:sym typeface="Raleway"/>
              </a:rPr>
              <a:t>detect collisions</a:t>
            </a:r>
            <a:r>
              <a:rPr lang="tr-TR" sz="2400">
                <a:latin typeface="Raleway"/>
                <a:ea typeface="Raleway"/>
                <a:cs typeface="Raleway"/>
                <a:sym typeface="Raleway"/>
              </a:rPr>
              <a:t> and retransmit</a:t>
            </a:r>
            <a:endParaRPr sz="2400">
              <a:latin typeface="Raleway"/>
              <a:ea typeface="Raleway"/>
              <a:cs typeface="Raleway"/>
              <a:sym typeface="Raleway"/>
            </a:endParaRPr>
          </a:p>
          <a:p>
            <a:pPr marL="45720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pic>
        <p:nvPicPr>
          <p:cNvPr id="535" name="Google Shape;535;p35" descr="How Ethernet Works"/>
          <p:cNvPicPr preferRelativeResize="0"/>
          <p:nvPr/>
        </p:nvPicPr>
        <p:blipFill>
          <a:blip r:embed="rId3">
            <a:alphaModFix/>
          </a:blip>
          <a:stretch>
            <a:fillRect/>
          </a:stretch>
        </p:blipFill>
        <p:spPr>
          <a:xfrm>
            <a:off x="1870875" y="3859375"/>
            <a:ext cx="5675250" cy="929775"/>
          </a:xfrm>
          <a:prstGeom prst="rect">
            <a:avLst/>
          </a:prstGeom>
          <a:noFill/>
          <a:ln>
            <a:noFill/>
          </a:ln>
        </p:spPr>
      </p:pic>
    </p:spTree>
    <p:extLst>
      <p:ext uri="{BB962C8B-B14F-4D97-AF65-F5344CB8AC3E}">
        <p14:creationId xmlns:p14="http://schemas.microsoft.com/office/powerpoint/2010/main" val="23857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a:t>
            </a:fld>
            <a:endParaRPr/>
          </a:p>
        </p:txBody>
      </p:sp>
      <p:sp>
        <p:nvSpPr>
          <p:cNvPr id="377" name="Google Shape;377;p21"/>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78" name="Google Shape;378;p21"/>
          <p:cNvSpPr txBox="1">
            <a:spLocks noGrp="1"/>
          </p:cNvSpPr>
          <p:nvPr>
            <p:ph type="subTitle" idx="4294967295"/>
          </p:nvPr>
        </p:nvSpPr>
        <p:spPr>
          <a:xfrm>
            <a:off x="845725" y="17630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Ethernet Basics</a:t>
            </a:r>
            <a:endParaRPr sz="360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Ethernet as the Data Link Layer</a:t>
            </a:r>
            <a:endParaRPr sz="36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20</a:t>
            </a:fld>
            <a:endParaRPr/>
          </a:p>
        </p:txBody>
      </p:sp>
      <p:sp>
        <p:nvSpPr>
          <p:cNvPr id="541" name="Google Shape;541;p36"/>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ctr" anchorCtr="0">
            <a:normAutofit fontScale="90000"/>
          </a:bodyPr>
          <a:lstStyle/>
          <a:p>
            <a:pPr marL="0" lvl="0" indent="0" algn="l" rtl="0">
              <a:spcBef>
                <a:spcPts val="0"/>
              </a:spcBef>
              <a:spcAft>
                <a:spcPts val="0"/>
              </a:spcAft>
              <a:buSzPct val="137142"/>
              <a:buNone/>
            </a:pPr>
            <a:r>
              <a:rPr lang="tr-TR" sz="3500">
                <a:solidFill>
                  <a:srgbClr val="741B47"/>
                </a:solidFill>
                <a:latin typeface="Raleway Medium"/>
                <a:ea typeface="Raleway Medium"/>
                <a:cs typeface="Raleway Medium"/>
                <a:sym typeface="Raleway Medium"/>
              </a:rPr>
              <a:t>CSMA/CD Example: WITHOUT Collision</a:t>
            </a:r>
            <a:endParaRPr sz="3500">
              <a:solidFill>
                <a:srgbClr val="741B47"/>
              </a:solidFill>
              <a:latin typeface="Raleway Medium"/>
              <a:ea typeface="Raleway Medium"/>
              <a:cs typeface="Raleway Medium"/>
              <a:sym typeface="Raleway Medium"/>
            </a:endParaRPr>
          </a:p>
        </p:txBody>
      </p:sp>
      <p:sp>
        <p:nvSpPr>
          <p:cNvPr id="542" name="Google Shape;542;p36"/>
          <p:cNvSpPr txBox="1"/>
          <p:nvPr/>
        </p:nvSpPr>
        <p:spPr>
          <a:xfrm>
            <a:off x="152550" y="662975"/>
            <a:ext cx="8496600" cy="3122100"/>
          </a:xfrm>
          <a:prstGeom prst="rect">
            <a:avLst/>
          </a:prstGeom>
          <a:noFill/>
          <a:ln>
            <a:noFill/>
          </a:ln>
        </p:spPr>
        <p:txBody>
          <a:bodyPr spcFirstLastPara="1" wrap="square" lIns="91425" tIns="91425" rIns="91425" bIns="91425" anchor="t" anchorCtr="0">
            <a:normAutofit fontScale="62500" lnSpcReduction="20000"/>
          </a:bodyPr>
          <a:lstStyle/>
          <a:p>
            <a:pPr marL="457200" lvl="0"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Sending device senses line</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If busy, wait</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If not busy, send frame and detect if collision occurs</a:t>
            </a:r>
            <a:endParaRPr sz="2400">
              <a:latin typeface="Raleway"/>
              <a:ea typeface="Raleway"/>
              <a:cs typeface="Raleway"/>
              <a:sym typeface="Raleway"/>
            </a:endParaRPr>
          </a:p>
          <a:p>
            <a:pPr marL="914400" lvl="0" indent="0" algn="l" rtl="0">
              <a:lnSpc>
                <a:spcPct val="115000"/>
              </a:lnSpc>
              <a:spcBef>
                <a:spcPts val="0"/>
              </a:spcBef>
              <a:spcAft>
                <a:spcPts val="0"/>
              </a:spcAft>
              <a:buNone/>
            </a:pPr>
            <a:endParaRPr sz="2400">
              <a:latin typeface="Raleway"/>
              <a:ea typeface="Raleway"/>
              <a:cs typeface="Raleway"/>
              <a:sym typeface="Raleway"/>
            </a:endParaRPr>
          </a:p>
          <a:p>
            <a:pPr marL="457200" lvl="0" indent="-335280" algn="l" rtl="0">
              <a:lnSpc>
                <a:spcPct val="115000"/>
              </a:lnSpc>
              <a:spcBef>
                <a:spcPts val="0"/>
              </a:spcBef>
              <a:spcAft>
                <a:spcPts val="0"/>
              </a:spcAft>
              <a:buSzPct val="100000"/>
              <a:buFont typeface="Raleway"/>
              <a:buChar char="●"/>
            </a:pPr>
            <a:r>
              <a:rPr lang="tr-TR" sz="2400" b="1">
                <a:latin typeface="Raleway"/>
                <a:ea typeface="Raleway"/>
                <a:cs typeface="Raleway"/>
                <a:sym typeface="Raleway"/>
              </a:rPr>
              <a:t>No Collision</a:t>
            </a:r>
            <a:r>
              <a:rPr lang="tr-TR" sz="2400">
                <a:latin typeface="Raleway"/>
                <a:ea typeface="Raleway"/>
                <a:cs typeface="Raleway"/>
                <a:sym typeface="Raleway"/>
              </a:rPr>
              <a:t>!</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Send the frame</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Monitor the wire for other signals</a:t>
            </a:r>
            <a:endParaRPr sz="2400">
              <a:latin typeface="Raleway"/>
              <a:ea typeface="Raleway"/>
              <a:cs typeface="Raleway"/>
              <a:sym typeface="Raleway"/>
            </a:endParaRPr>
          </a:p>
          <a:p>
            <a:pPr marL="1371600" lvl="2"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If detected, send extended “jam” signal</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All devices receive the frame</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Check if the MAC address matches</a:t>
            </a:r>
            <a:endParaRPr sz="2400">
              <a:latin typeface="Raleway"/>
              <a:ea typeface="Raleway"/>
              <a:cs typeface="Raleway"/>
              <a:sym typeface="Raleway"/>
            </a:endParaRPr>
          </a:p>
          <a:p>
            <a:pPr marL="1371600" lvl="2"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If match, continue processing</a:t>
            </a:r>
            <a:endParaRPr sz="2400">
              <a:latin typeface="Raleway"/>
              <a:ea typeface="Raleway"/>
              <a:cs typeface="Raleway"/>
              <a:sym typeface="Raleway"/>
            </a:endParaRPr>
          </a:p>
          <a:p>
            <a:pPr marL="1371600" lvl="2"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If no match, discard frame</a:t>
            </a:r>
            <a:endParaRPr sz="2400">
              <a:latin typeface="Raleway"/>
              <a:ea typeface="Raleway"/>
              <a:cs typeface="Raleway"/>
              <a:sym typeface="Raleway"/>
            </a:endParaRPr>
          </a:p>
        </p:txBody>
      </p:sp>
      <p:pic>
        <p:nvPicPr>
          <p:cNvPr id="543" name="Google Shape;543;p36" descr="How Ethernet Works"/>
          <p:cNvPicPr preferRelativeResize="0"/>
          <p:nvPr/>
        </p:nvPicPr>
        <p:blipFill>
          <a:blip r:embed="rId3">
            <a:alphaModFix/>
          </a:blip>
          <a:stretch>
            <a:fillRect/>
          </a:stretch>
        </p:blipFill>
        <p:spPr>
          <a:xfrm>
            <a:off x="1870875" y="3859375"/>
            <a:ext cx="5675250" cy="929775"/>
          </a:xfrm>
          <a:prstGeom prst="rect">
            <a:avLst/>
          </a:prstGeom>
          <a:noFill/>
          <a:ln>
            <a:noFill/>
          </a:ln>
        </p:spPr>
      </p:pic>
    </p:spTree>
    <p:extLst>
      <p:ext uri="{BB962C8B-B14F-4D97-AF65-F5344CB8AC3E}">
        <p14:creationId xmlns:p14="http://schemas.microsoft.com/office/powerpoint/2010/main" val="515403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549" name="Google Shape;549;p37"/>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ctr" anchorCtr="0">
            <a:normAutofit/>
          </a:bodyPr>
          <a:lstStyle/>
          <a:p>
            <a:pPr marL="0" lvl="0" indent="0" algn="l" rtl="0">
              <a:spcBef>
                <a:spcPts val="0"/>
              </a:spcBef>
              <a:spcAft>
                <a:spcPts val="0"/>
              </a:spcAft>
              <a:buSzPts val="4800"/>
              <a:buNone/>
            </a:pPr>
            <a:r>
              <a:rPr lang="tr-TR" sz="3500">
                <a:solidFill>
                  <a:srgbClr val="741B47"/>
                </a:solidFill>
                <a:latin typeface="Raleway Medium"/>
                <a:ea typeface="Raleway Medium"/>
                <a:cs typeface="Raleway Medium"/>
                <a:sym typeface="Raleway Medium"/>
              </a:rPr>
              <a:t>CSMA/CD Example: WITH Collision</a:t>
            </a:r>
            <a:endParaRPr sz="3500">
              <a:solidFill>
                <a:srgbClr val="741B47"/>
              </a:solidFill>
              <a:latin typeface="Raleway Medium"/>
              <a:ea typeface="Raleway Medium"/>
              <a:cs typeface="Raleway Medium"/>
              <a:sym typeface="Raleway Medium"/>
            </a:endParaRPr>
          </a:p>
        </p:txBody>
      </p:sp>
      <p:sp>
        <p:nvSpPr>
          <p:cNvPr id="550" name="Google Shape;550;p37"/>
          <p:cNvSpPr txBox="1"/>
          <p:nvPr/>
        </p:nvSpPr>
        <p:spPr>
          <a:xfrm>
            <a:off x="152550" y="662975"/>
            <a:ext cx="8496600" cy="3122100"/>
          </a:xfrm>
          <a:prstGeom prst="rect">
            <a:avLst/>
          </a:prstGeom>
          <a:noFill/>
          <a:ln>
            <a:noFill/>
          </a:ln>
        </p:spPr>
        <p:txBody>
          <a:bodyPr spcFirstLastPara="1" wrap="square" lIns="91425" tIns="91425" rIns="91425" bIns="91425" anchor="t" anchorCtr="0">
            <a:normAutofit fontScale="70000" lnSpcReduction="20000"/>
          </a:bodyPr>
          <a:lstStyle/>
          <a:p>
            <a:pPr marL="457200" lvl="0"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Sending device senses line</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If busy, wait</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If not busy, send frame and detect if collision occurs</a:t>
            </a:r>
            <a:endParaRPr sz="2400">
              <a:latin typeface="Raleway"/>
              <a:ea typeface="Raleway"/>
              <a:cs typeface="Raleway"/>
              <a:sym typeface="Raleway"/>
            </a:endParaRPr>
          </a:p>
          <a:p>
            <a:pPr marL="914400" lvl="0" indent="0" algn="l" rtl="0">
              <a:lnSpc>
                <a:spcPct val="115000"/>
              </a:lnSpc>
              <a:spcBef>
                <a:spcPts val="0"/>
              </a:spcBef>
              <a:spcAft>
                <a:spcPts val="0"/>
              </a:spcAft>
              <a:buNone/>
            </a:pPr>
            <a:endParaRPr sz="2400">
              <a:latin typeface="Raleway"/>
              <a:ea typeface="Raleway"/>
              <a:cs typeface="Raleway"/>
              <a:sym typeface="Raleway"/>
            </a:endParaRPr>
          </a:p>
          <a:p>
            <a:pPr marL="457200" lvl="0" indent="-335280" algn="l" rtl="0">
              <a:lnSpc>
                <a:spcPct val="115000"/>
              </a:lnSpc>
              <a:spcBef>
                <a:spcPts val="0"/>
              </a:spcBef>
              <a:spcAft>
                <a:spcPts val="0"/>
              </a:spcAft>
              <a:buSzPct val="100000"/>
              <a:buFont typeface="Raleway"/>
              <a:buChar char="●"/>
            </a:pPr>
            <a:r>
              <a:rPr lang="tr-TR" sz="2400" b="1">
                <a:latin typeface="Raleway"/>
                <a:ea typeface="Raleway"/>
                <a:cs typeface="Raleway"/>
                <a:sym typeface="Raleway"/>
              </a:rPr>
              <a:t>Collision</a:t>
            </a:r>
            <a:r>
              <a:rPr lang="tr-TR" sz="2400">
                <a:latin typeface="Raleway"/>
                <a:ea typeface="Raleway"/>
                <a:cs typeface="Raleway"/>
                <a:sym typeface="Raleway"/>
              </a:rPr>
              <a:t>!</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Two devices have tried to send signals at nearly the same time</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First one to sense collision sends out “jamming” code (“busy signal”)</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Respond to jamming signal by waiting a specific period of time</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Time is determined by “backoff algorithms”</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Retransmit</a:t>
            </a:r>
            <a:endParaRPr sz="2400">
              <a:latin typeface="Raleway"/>
              <a:ea typeface="Raleway"/>
              <a:cs typeface="Raleway"/>
              <a:sym typeface="Raleway"/>
            </a:endParaRPr>
          </a:p>
          <a:p>
            <a:pPr marL="914400" lvl="1" indent="-335280" algn="l" rtl="0">
              <a:lnSpc>
                <a:spcPct val="115000"/>
              </a:lnSpc>
              <a:spcBef>
                <a:spcPts val="0"/>
              </a:spcBef>
              <a:spcAft>
                <a:spcPts val="0"/>
              </a:spcAft>
              <a:buSzPct val="100000"/>
              <a:buFont typeface="Raleway"/>
              <a:buChar char="○"/>
            </a:pPr>
            <a:r>
              <a:rPr lang="tr-TR" sz="2400">
                <a:latin typeface="Raleway"/>
                <a:ea typeface="Raleway"/>
                <a:cs typeface="Raleway"/>
                <a:sym typeface="Raleway"/>
              </a:rPr>
              <a:t>Repeat, and timeout after 15 collisions</a:t>
            </a:r>
            <a:endParaRPr sz="2400">
              <a:latin typeface="Raleway"/>
              <a:ea typeface="Raleway"/>
              <a:cs typeface="Raleway"/>
              <a:sym typeface="Raleway"/>
            </a:endParaRPr>
          </a:p>
        </p:txBody>
      </p:sp>
      <p:pic>
        <p:nvPicPr>
          <p:cNvPr id="551" name="Google Shape;551;p37" descr="How Ethernet Works"/>
          <p:cNvPicPr preferRelativeResize="0"/>
          <p:nvPr/>
        </p:nvPicPr>
        <p:blipFill>
          <a:blip r:embed="rId3">
            <a:alphaModFix/>
          </a:blip>
          <a:stretch>
            <a:fillRect/>
          </a:stretch>
        </p:blipFill>
        <p:spPr>
          <a:xfrm>
            <a:off x="1870875" y="3859375"/>
            <a:ext cx="5675250" cy="929775"/>
          </a:xfrm>
          <a:prstGeom prst="rect">
            <a:avLst/>
          </a:prstGeom>
          <a:noFill/>
          <a:ln>
            <a:noFill/>
          </a:ln>
        </p:spPr>
      </p:pic>
    </p:spTree>
    <p:extLst>
      <p:ext uri="{BB962C8B-B14F-4D97-AF65-F5344CB8AC3E}">
        <p14:creationId xmlns:p14="http://schemas.microsoft.com/office/powerpoint/2010/main" val="758730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467" name="Google Shape;467;p3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468" name="Google Shape;468;p32"/>
          <p:cNvSpPr txBox="1">
            <a:spLocks noGrp="1"/>
          </p:cNvSpPr>
          <p:nvPr>
            <p:ph type="subTitle" idx="1"/>
          </p:nvPr>
        </p:nvSpPr>
        <p:spPr>
          <a:xfrm>
            <a:off x="1085850" y="29217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1800"/>
              <a:t>Binary to Decimal and Hexadecimal Conversion</a:t>
            </a:r>
            <a:endParaRPr sz="1800"/>
          </a:p>
          <a:p>
            <a:pPr marL="0" lvl="0" indent="0" algn="l" rtl="0">
              <a:lnSpc>
                <a:spcPct val="110000"/>
              </a:lnSpc>
              <a:spcBef>
                <a:spcPts val="0"/>
              </a:spcBef>
              <a:spcAft>
                <a:spcPts val="0"/>
              </a:spcAft>
              <a:buNone/>
            </a:pPr>
            <a:r>
              <a:rPr lang="tr-TR" sz="1800"/>
              <a:t>Ethernet Addressing</a:t>
            </a:r>
            <a:endParaRPr sz="1800"/>
          </a:p>
          <a:p>
            <a:pPr marL="0" lvl="0" indent="0" algn="l" rtl="0">
              <a:lnSpc>
                <a:spcPct val="110000"/>
              </a:lnSpc>
              <a:spcBef>
                <a:spcPts val="0"/>
              </a:spcBef>
              <a:spcAft>
                <a:spcPts val="0"/>
              </a:spcAft>
              <a:buNone/>
            </a:pPr>
            <a:r>
              <a:rPr lang="tr-TR" sz="1800"/>
              <a:t>Ethernet Frames</a:t>
            </a:r>
            <a:endParaRPr sz="1800"/>
          </a:p>
          <a:p>
            <a:pPr marL="0" lvl="0" indent="0" algn="l" rtl="0">
              <a:lnSpc>
                <a:spcPct val="110000"/>
              </a:lnSpc>
              <a:spcBef>
                <a:spcPts val="0"/>
              </a:spcBef>
              <a:spcAft>
                <a:spcPts val="0"/>
              </a:spcAft>
              <a:buNone/>
            </a:pPr>
            <a:r>
              <a:rPr lang="tr-TR" sz="1800"/>
              <a:t>Ethernet II Frames</a:t>
            </a: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23</a:t>
            </a:fld>
            <a:endParaRPr/>
          </a:p>
        </p:txBody>
      </p:sp>
      <p:sp>
        <p:nvSpPr>
          <p:cNvPr id="474" name="Google Shape;474;p33"/>
          <p:cNvSpPr txBox="1"/>
          <p:nvPr/>
        </p:nvSpPr>
        <p:spPr>
          <a:xfrm>
            <a:off x="431800" y="173800"/>
            <a:ext cx="7887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475" name="Google Shape;475;p33"/>
          <p:cNvSpPr txBox="1"/>
          <p:nvPr/>
        </p:nvSpPr>
        <p:spPr>
          <a:xfrm>
            <a:off x="300575" y="790975"/>
            <a:ext cx="8386800" cy="42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Ethernet at the Data Link layer is responsible for:</a:t>
            </a:r>
            <a:endParaRPr sz="2400">
              <a:latin typeface="Raleway"/>
              <a:ea typeface="Raleway"/>
              <a:cs typeface="Raleway"/>
              <a:sym typeface="Raleway"/>
            </a:endParaRPr>
          </a:p>
          <a:p>
            <a:pPr marL="457200" lvl="0" indent="0" algn="l" rtl="0">
              <a:spcBef>
                <a:spcPts val="0"/>
              </a:spcBef>
              <a:spcAft>
                <a:spcPts val="0"/>
              </a:spcAft>
              <a:buNone/>
            </a:pP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b="1">
                <a:latin typeface="Raleway"/>
                <a:ea typeface="Raleway"/>
                <a:cs typeface="Raleway"/>
                <a:sym typeface="Raleway"/>
              </a:rPr>
              <a:t>Ethernet addressing</a:t>
            </a:r>
            <a:r>
              <a:rPr lang="tr-TR" sz="2400">
                <a:latin typeface="Raleway"/>
                <a:ea typeface="Raleway"/>
                <a:cs typeface="Raleway"/>
                <a:sym typeface="Raleway"/>
              </a:rPr>
              <a:t> (hardware or MAC addressing)</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b="1">
                <a:latin typeface="Raleway"/>
                <a:ea typeface="Raleway"/>
                <a:cs typeface="Raleway"/>
                <a:sym typeface="Raleway"/>
              </a:rPr>
              <a:t>framing packets</a:t>
            </a:r>
            <a:r>
              <a:rPr lang="tr-TR" sz="2400">
                <a:latin typeface="Raleway"/>
                <a:ea typeface="Raleway"/>
                <a:cs typeface="Raleway"/>
                <a:sym typeface="Raleway"/>
              </a:rPr>
              <a:t> received from the Network layer</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Ethernet MAC addresses are made up of hexadecimal addresses</a:t>
            </a:r>
            <a:endParaRPr sz="2400">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24</a:t>
            </a:fld>
            <a:endParaRPr/>
          </a:p>
        </p:txBody>
      </p:sp>
      <p:sp>
        <p:nvSpPr>
          <p:cNvPr id="481" name="Google Shape;481;p34"/>
          <p:cNvSpPr txBox="1"/>
          <p:nvPr/>
        </p:nvSpPr>
        <p:spPr>
          <a:xfrm>
            <a:off x="431800" y="173800"/>
            <a:ext cx="7887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482" name="Google Shape;482;p34"/>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sp>
        <p:nvSpPr>
          <p:cNvPr id="483" name="Google Shape;483;p34"/>
          <p:cNvSpPr/>
          <p:nvPr/>
        </p:nvSpPr>
        <p:spPr>
          <a:xfrm>
            <a:off x="1062575" y="1840800"/>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bit</a:t>
            </a:r>
            <a:endParaRPr sz="3000" b="1"/>
          </a:p>
        </p:txBody>
      </p:sp>
      <p:cxnSp>
        <p:nvCxnSpPr>
          <p:cNvPr id="484" name="Google Shape;484;p34"/>
          <p:cNvCxnSpPr>
            <a:stCxn id="483" idx="2"/>
            <a:endCxn id="485" idx="0"/>
          </p:cNvCxnSpPr>
          <p:nvPr/>
        </p:nvCxnSpPr>
        <p:spPr>
          <a:xfrm flipH="1">
            <a:off x="1281425" y="2467200"/>
            <a:ext cx="432900" cy="523200"/>
          </a:xfrm>
          <a:prstGeom prst="straightConnector1">
            <a:avLst/>
          </a:prstGeom>
          <a:noFill/>
          <a:ln w="38100" cap="flat" cmpd="sng">
            <a:solidFill>
              <a:schemeClr val="dk2"/>
            </a:solidFill>
            <a:prstDash val="solid"/>
            <a:round/>
            <a:headEnd type="none" w="med" len="med"/>
            <a:tailEnd type="triangle" w="med" len="med"/>
          </a:ln>
        </p:spPr>
      </p:cxnSp>
      <p:sp>
        <p:nvSpPr>
          <p:cNvPr id="486" name="Google Shape;486;p34"/>
          <p:cNvSpPr/>
          <p:nvPr/>
        </p:nvSpPr>
        <p:spPr>
          <a:xfrm>
            <a:off x="1781425" y="2990500"/>
            <a:ext cx="705900" cy="62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0</a:t>
            </a:r>
            <a:endParaRPr sz="3000" b="1"/>
          </a:p>
        </p:txBody>
      </p:sp>
      <p:sp>
        <p:nvSpPr>
          <p:cNvPr id="485" name="Google Shape;485;p34"/>
          <p:cNvSpPr/>
          <p:nvPr/>
        </p:nvSpPr>
        <p:spPr>
          <a:xfrm>
            <a:off x="928475" y="2990500"/>
            <a:ext cx="705900" cy="62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a:t>
            </a:r>
            <a:endParaRPr sz="3000" b="1"/>
          </a:p>
        </p:txBody>
      </p:sp>
      <p:cxnSp>
        <p:nvCxnSpPr>
          <p:cNvPr id="487" name="Google Shape;487;p34"/>
          <p:cNvCxnSpPr>
            <a:stCxn id="483" idx="2"/>
            <a:endCxn id="486" idx="0"/>
          </p:cNvCxnSpPr>
          <p:nvPr/>
        </p:nvCxnSpPr>
        <p:spPr>
          <a:xfrm>
            <a:off x="1714325" y="2467200"/>
            <a:ext cx="420000" cy="523200"/>
          </a:xfrm>
          <a:prstGeom prst="straightConnector1">
            <a:avLst/>
          </a:prstGeom>
          <a:noFill/>
          <a:ln w="38100" cap="flat" cmpd="sng">
            <a:solidFill>
              <a:schemeClr val="dk2"/>
            </a:solidFill>
            <a:prstDash val="solid"/>
            <a:round/>
            <a:headEnd type="none" w="med" len="med"/>
            <a:tailEnd type="triangle" w="med" len="med"/>
          </a:ln>
        </p:spPr>
      </p:cxnSp>
      <p:sp>
        <p:nvSpPr>
          <p:cNvPr id="488" name="Google Shape;488;p34"/>
          <p:cNvSpPr/>
          <p:nvPr/>
        </p:nvSpPr>
        <p:spPr>
          <a:xfrm>
            <a:off x="3506725" y="1811550"/>
            <a:ext cx="1913700" cy="626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nibble</a:t>
            </a:r>
            <a:endParaRPr sz="3000" b="1"/>
          </a:p>
        </p:txBody>
      </p:sp>
      <p:sp>
        <p:nvSpPr>
          <p:cNvPr id="489" name="Google Shape;489;p34"/>
          <p:cNvSpPr/>
          <p:nvPr/>
        </p:nvSpPr>
        <p:spPr>
          <a:xfrm>
            <a:off x="3506725" y="3191775"/>
            <a:ext cx="1913700" cy="6264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byte</a:t>
            </a:r>
            <a:endParaRPr sz="3000" b="1"/>
          </a:p>
        </p:txBody>
      </p:sp>
      <p:sp>
        <p:nvSpPr>
          <p:cNvPr id="490" name="Google Shape;490;p34"/>
          <p:cNvSpPr/>
          <p:nvPr/>
        </p:nvSpPr>
        <p:spPr>
          <a:xfrm>
            <a:off x="6430125" y="1811550"/>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4 bits</a:t>
            </a:r>
            <a:endParaRPr sz="3000" b="1"/>
          </a:p>
        </p:txBody>
      </p:sp>
      <p:sp>
        <p:nvSpPr>
          <p:cNvPr id="491" name="Google Shape;491;p34"/>
          <p:cNvSpPr/>
          <p:nvPr/>
        </p:nvSpPr>
        <p:spPr>
          <a:xfrm>
            <a:off x="6439825" y="3191285"/>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8 bits</a:t>
            </a:r>
            <a:endParaRPr sz="3000" b="1"/>
          </a:p>
        </p:txBody>
      </p:sp>
      <p:cxnSp>
        <p:nvCxnSpPr>
          <p:cNvPr id="492" name="Google Shape;492;p34"/>
          <p:cNvCxnSpPr>
            <a:stCxn id="488" idx="3"/>
            <a:endCxn id="490" idx="1"/>
          </p:cNvCxnSpPr>
          <p:nvPr/>
        </p:nvCxnSpPr>
        <p:spPr>
          <a:xfrm>
            <a:off x="5420425" y="2124750"/>
            <a:ext cx="1009800" cy="0"/>
          </a:xfrm>
          <a:prstGeom prst="straightConnector1">
            <a:avLst/>
          </a:prstGeom>
          <a:noFill/>
          <a:ln w="38100" cap="flat" cmpd="sng">
            <a:solidFill>
              <a:schemeClr val="dk2"/>
            </a:solidFill>
            <a:prstDash val="solid"/>
            <a:round/>
            <a:headEnd type="none" w="med" len="med"/>
            <a:tailEnd type="triangle" w="med" len="med"/>
          </a:ln>
        </p:spPr>
      </p:cxnSp>
      <p:cxnSp>
        <p:nvCxnSpPr>
          <p:cNvPr id="493" name="Google Shape;493;p34"/>
          <p:cNvCxnSpPr>
            <a:stCxn id="489" idx="3"/>
            <a:endCxn id="491" idx="1"/>
          </p:cNvCxnSpPr>
          <p:nvPr/>
        </p:nvCxnSpPr>
        <p:spPr>
          <a:xfrm rot="10800000" flipH="1">
            <a:off x="5420425" y="3504375"/>
            <a:ext cx="1019400" cy="6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25</a:t>
            </a:fld>
            <a:endParaRPr/>
          </a:p>
        </p:txBody>
      </p:sp>
      <p:sp>
        <p:nvSpPr>
          <p:cNvPr id="499" name="Google Shape;499;p35"/>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graphicFrame>
        <p:nvGraphicFramePr>
          <p:cNvPr id="500" name="Google Shape;500;p35"/>
          <p:cNvGraphicFramePr/>
          <p:nvPr/>
        </p:nvGraphicFramePr>
        <p:xfrm>
          <a:off x="2773625" y="1334100"/>
          <a:ext cx="3143850" cy="3565890"/>
        </p:xfrm>
        <a:graphic>
          <a:graphicData uri="http://schemas.openxmlformats.org/drawingml/2006/table">
            <a:tbl>
              <a:tblPr>
                <a:noFill/>
                <a:tableStyleId>{C4CC70AD-D82F-43B1-839D-7DC93C947E90}</a:tableStyleId>
              </a:tblPr>
              <a:tblGrid>
                <a:gridCol w="1537125">
                  <a:extLst>
                    <a:ext uri="{9D8B030D-6E8A-4147-A177-3AD203B41FA5}">
                      <a16:colId xmlns:a16="http://schemas.microsoft.com/office/drawing/2014/main" val="20000"/>
                    </a:ext>
                  </a:extLst>
                </a:gridCol>
                <a:gridCol w="16067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tr-TR" b="1">
                          <a:latin typeface="Raleway"/>
                          <a:ea typeface="Raleway"/>
                          <a:cs typeface="Raleway"/>
                          <a:sym typeface="Raleway"/>
                        </a:rPr>
                        <a:t>Binary Value</a:t>
                      </a:r>
                      <a:endParaRPr b="1">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Decimal Value</a:t>
                      </a:r>
                      <a:endParaRPr b="1">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tr-TR">
                          <a:latin typeface="Raleway"/>
                          <a:ea typeface="Raleway"/>
                          <a:cs typeface="Raleway"/>
                          <a:sym typeface="Raleway"/>
                        </a:rPr>
                        <a:t>10000000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128</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tr-TR">
                          <a:latin typeface="Raleway"/>
                          <a:ea typeface="Raleway"/>
                          <a:cs typeface="Raleway"/>
                          <a:sym typeface="Raleway"/>
                        </a:rPr>
                        <a:t>11000000</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192</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11100000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224</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11110000</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240</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11111000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248</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11111100</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252</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11111110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254</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11111111</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255</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
        <p:nvSpPr>
          <p:cNvPr id="501" name="Google Shape;501;p35"/>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400" b="1">
                <a:latin typeface="Raleway"/>
                <a:ea typeface="Raleway"/>
                <a:cs typeface="Raleway"/>
                <a:sym typeface="Raleway"/>
              </a:rPr>
              <a:t>Binary to Decimal Conversion</a:t>
            </a:r>
            <a:endParaRPr sz="2400">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26</a:t>
            </a:fld>
            <a:endParaRPr/>
          </a:p>
        </p:txBody>
      </p:sp>
      <p:sp>
        <p:nvSpPr>
          <p:cNvPr id="507" name="Google Shape;507;p36"/>
          <p:cNvSpPr txBox="1"/>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graphicFrame>
        <p:nvGraphicFramePr>
          <p:cNvPr id="508" name="Google Shape;508;p36"/>
          <p:cNvGraphicFramePr/>
          <p:nvPr/>
        </p:nvGraphicFramePr>
        <p:xfrm>
          <a:off x="928525" y="1305350"/>
          <a:ext cx="3023300" cy="3779250"/>
        </p:xfrm>
        <a:graphic>
          <a:graphicData uri="http://schemas.openxmlformats.org/drawingml/2006/table">
            <a:tbl>
              <a:tblPr>
                <a:noFill/>
                <a:tableStyleId>{C4CC70AD-D82F-43B1-839D-7DC93C947E90}</a:tableStyleId>
              </a:tblPr>
              <a:tblGrid>
                <a:gridCol w="765475">
                  <a:extLst>
                    <a:ext uri="{9D8B030D-6E8A-4147-A177-3AD203B41FA5}">
                      <a16:colId xmlns:a16="http://schemas.microsoft.com/office/drawing/2014/main" val="20000"/>
                    </a:ext>
                  </a:extLst>
                </a:gridCol>
                <a:gridCol w="1314775">
                  <a:extLst>
                    <a:ext uri="{9D8B030D-6E8A-4147-A177-3AD203B41FA5}">
                      <a16:colId xmlns:a16="http://schemas.microsoft.com/office/drawing/2014/main" val="20001"/>
                    </a:ext>
                  </a:extLst>
                </a:gridCol>
                <a:gridCol w="9430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tr-TR" b="1">
                          <a:latin typeface="Raleway"/>
                          <a:ea typeface="Raleway"/>
                          <a:cs typeface="Raleway"/>
                          <a:sym typeface="Raleway"/>
                        </a:rPr>
                        <a:t>Binary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Hexadecimal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Decimal Value</a:t>
                      </a:r>
                      <a:endParaRPr b="1">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tr-TR">
                          <a:latin typeface="Raleway"/>
                          <a:ea typeface="Raleway"/>
                          <a:cs typeface="Raleway"/>
                          <a:sym typeface="Raleway"/>
                        </a:rPr>
                        <a:t>0000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0</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tr-TR">
                          <a:latin typeface="Raleway"/>
                          <a:ea typeface="Raleway"/>
                          <a:cs typeface="Raleway"/>
                          <a:sym typeface="Raleway"/>
                        </a:rPr>
                        <a:t>0001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tr-TR">
                          <a:latin typeface="Raleway"/>
                          <a:ea typeface="Raleway"/>
                          <a:cs typeface="Raleway"/>
                          <a:sym typeface="Raleway"/>
                        </a:rPr>
                        <a:t>0010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2</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2</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tr-TR">
                          <a:latin typeface="Raleway"/>
                          <a:ea typeface="Raleway"/>
                          <a:cs typeface="Raleway"/>
                          <a:sym typeface="Raleway"/>
                        </a:rPr>
                        <a:t>0011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3</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3</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tr-TR">
                          <a:latin typeface="Raleway"/>
                          <a:ea typeface="Raleway"/>
                          <a:cs typeface="Raleway"/>
                          <a:sym typeface="Raleway"/>
                        </a:rPr>
                        <a:t>0100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4</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4</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tr-TR">
                          <a:latin typeface="Raleway"/>
                          <a:ea typeface="Raleway"/>
                          <a:cs typeface="Raleway"/>
                          <a:sym typeface="Raleway"/>
                        </a:rPr>
                        <a:t>0101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5</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5</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tr-TR">
                          <a:latin typeface="Raleway"/>
                          <a:ea typeface="Raleway"/>
                          <a:cs typeface="Raleway"/>
                          <a:sym typeface="Raleway"/>
                        </a:rPr>
                        <a:t>0110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6</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6</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tr-TR">
                          <a:latin typeface="Raleway"/>
                          <a:ea typeface="Raleway"/>
                          <a:cs typeface="Raleway"/>
                          <a:sym typeface="Raleway"/>
                        </a:rPr>
                        <a:t>0111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7</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7</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graphicFrame>
        <p:nvGraphicFramePr>
          <p:cNvPr id="509" name="Google Shape;509;p36"/>
          <p:cNvGraphicFramePr/>
          <p:nvPr/>
        </p:nvGraphicFramePr>
        <p:xfrm>
          <a:off x="4765350" y="1303275"/>
          <a:ext cx="3204750" cy="3779250"/>
        </p:xfrm>
        <a:graphic>
          <a:graphicData uri="http://schemas.openxmlformats.org/drawingml/2006/table">
            <a:tbl>
              <a:tblPr>
                <a:noFill/>
                <a:tableStyleId>{C4CC70AD-D82F-43B1-839D-7DC93C947E90}</a:tableStyleId>
              </a:tblPr>
              <a:tblGrid>
                <a:gridCol w="943275">
                  <a:extLst>
                    <a:ext uri="{9D8B030D-6E8A-4147-A177-3AD203B41FA5}">
                      <a16:colId xmlns:a16="http://schemas.microsoft.com/office/drawing/2014/main" val="20000"/>
                    </a:ext>
                  </a:extLst>
                </a:gridCol>
                <a:gridCol w="1335550">
                  <a:extLst>
                    <a:ext uri="{9D8B030D-6E8A-4147-A177-3AD203B41FA5}">
                      <a16:colId xmlns:a16="http://schemas.microsoft.com/office/drawing/2014/main" val="20001"/>
                    </a:ext>
                  </a:extLst>
                </a:gridCol>
                <a:gridCol w="9259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tr-TR" b="1">
                          <a:latin typeface="Raleway"/>
                          <a:ea typeface="Raleway"/>
                          <a:cs typeface="Raleway"/>
                          <a:sym typeface="Raleway"/>
                        </a:rPr>
                        <a:t>Binary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Hexadecimal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Decimal Value</a:t>
                      </a:r>
                      <a:endParaRPr b="1">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tr-TR">
                          <a:latin typeface="Raleway"/>
                          <a:ea typeface="Raleway"/>
                          <a:cs typeface="Raleway"/>
                          <a:sym typeface="Raleway"/>
                        </a:rPr>
                        <a:t>1000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8</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8</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tr-TR">
                          <a:latin typeface="Raleway"/>
                          <a:ea typeface="Raleway"/>
                          <a:cs typeface="Raleway"/>
                          <a:sym typeface="Raleway"/>
                        </a:rPr>
                        <a:t>1001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9</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9</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tr-TR">
                          <a:latin typeface="Raleway"/>
                          <a:ea typeface="Raleway"/>
                          <a:cs typeface="Raleway"/>
                          <a:sym typeface="Raleway"/>
                        </a:rPr>
                        <a:t>1010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A</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10</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tr-TR">
                          <a:latin typeface="Raleway"/>
                          <a:ea typeface="Raleway"/>
                          <a:cs typeface="Raleway"/>
                          <a:sym typeface="Raleway"/>
                        </a:rPr>
                        <a:t>1011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B</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11</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tr-TR">
                          <a:latin typeface="Raleway"/>
                          <a:ea typeface="Raleway"/>
                          <a:cs typeface="Raleway"/>
                          <a:sym typeface="Raleway"/>
                        </a:rPr>
                        <a:t>1100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C</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12</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tr-TR">
                          <a:latin typeface="Raleway"/>
                          <a:ea typeface="Raleway"/>
                          <a:cs typeface="Raleway"/>
                          <a:sym typeface="Raleway"/>
                        </a:rPr>
                        <a:t>1101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D</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13</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tr-TR">
                          <a:latin typeface="Raleway"/>
                          <a:ea typeface="Raleway"/>
                          <a:cs typeface="Raleway"/>
                          <a:sym typeface="Raleway"/>
                        </a:rPr>
                        <a:t>1110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E</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14</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tr-TR">
                          <a:latin typeface="Raleway"/>
                          <a:ea typeface="Raleway"/>
                          <a:cs typeface="Raleway"/>
                          <a:sym typeface="Raleway"/>
                        </a:rPr>
                        <a:t>1111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F</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15</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
        <p:nvSpPr>
          <p:cNvPr id="510" name="Google Shape;510;p36"/>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400" b="1">
                <a:latin typeface="Raleway"/>
                <a:ea typeface="Raleway"/>
                <a:cs typeface="Raleway"/>
                <a:sym typeface="Raleway"/>
              </a:rPr>
              <a:t>Binary to Decimal and Hexadecimal Conversion</a:t>
            </a:r>
            <a:endParaRPr sz="2400">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27</a:t>
            </a:fld>
            <a:endParaRPr/>
          </a:p>
        </p:txBody>
      </p:sp>
      <p:sp>
        <p:nvSpPr>
          <p:cNvPr id="516" name="Google Shape;516;p37"/>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17" name="Google Shape;517;p37"/>
          <p:cNvSpPr txBox="1"/>
          <p:nvPr/>
        </p:nvSpPr>
        <p:spPr>
          <a:xfrm>
            <a:off x="300575" y="790975"/>
            <a:ext cx="83868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u="sng">
                <a:latin typeface="Raleway"/>
                <a:ea typeface="Raleway"/>
                <a:cs typeface="Raleway"/>
                <a:sym typeface="Raleway"/>
              </a:rPr>
              <a:t>Example:</a:t>
            </a:r>
            <a:endParaRPr sz="2400" u="sng">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r>
              <a:rPr lang="tr-TR" sz="2400"/>
              <a:t>What is the binary value of</a:t>
            </a:r>
            <a:r>
              <a:rPr lang="tr-TR" sz="2400" b="1">
                <a:solidFill>
                  <a:srgbClr val="FF0000"/>
                </a:solidFill>
              </a:rPr>
              <a:t> 0x4E </a:t>
            </a:r>
            <a:r>
              <a:rPr lang="tr-TR" sz="2400" b="1"/>
              <a:t>(or </a:t>
            </a:r>
            <a:r>
              <a:rPr lang="tr-TR" sz="2400" b="1">
                <a:solidFill>
                  <a:srgbClr val="FF0000"/>
                </a:solidFill>
              </a:rPr>
              <a:t>4Eh</a:t>
            </a:r>
            <a:r>
              <a:rPr lang="tr-TR" sz="2400" b="1"/>
              <a:t>)?</a:t>
            </a:r>
            <a:endParaRPr sz="2400" b="1">
              <a:solidFill>
                <a:srgbClr val="FF0000"/>
              </a:solidFill>
            </a:endParaRPr>
          </a:p>
          <a:p>
            <a:pPr marL="0" lvl="0" indent="0" algn="l" rtl="0">
              <a:spcBef>
                <a:spcPts val="0"/>
              </a:spcBef>
              <a:spcAft>
                <a:spcPts val="0"/>
              </a:spcAft>
              <a:buNone/>
            </a:pPr>
            <a:r>
              <a:rPr lang="tr-TR" sz="1800" i="1"/>
              <a:t>(</a:t>
            </a:r>
            <a:r>
              <a:rPr lang="tr-TR" sz="1800" i="1">
                <a:solidFill>
                  <a:srgbClr val="FF0000"/>
                </a:solidFill>
              </a:rPr>
              <a:t>0x</a:t>
            </a:r>
            <a:r>
              <a:rPr lang="tr-TR" sz="1800" i="1"/>
              <a:t> and </a:t>
            </a:r>
            <a:r>
              <a:rPr lang="tr-TR" sz="1800" i="1">
                <a:solidFill>
                  <a:srgbClr val="FF0000"/>
                </a:solidFill>
              </a:rPr>
              <a:t>h</a:t>
            </a:r>
            <a:r>
              <a:rPr lang="tr-TR" sz="1800" i="1"/>
              <a:t> means that the value is hexadecimal or hex)</a:t>
            </a:r>
            <a:endParaRPr sz="1800" i="1"/>
          </a:p>
          <a:p>
            <a:pPr marL="0" lvl="0" indent="0" algn="l" rtl="0">
              <a:spcBef>
                <a:spcPts val="0"/>
              </a:spcBef>
              <a:spcAft>
                <a:spcPts val="0"/>
              </a:spcAft>
              <a:buNone/>
            </a:pPr>
            <a:endParaRPr b="1"/>
          </a:p>
          <a:p>
            <a:pPr marL="0" lvl="0" indent="0" algn="l" rtl="0">
              <a:spcBef>
                <a:spcPts val="0"/>
              </a:spcBef>
              <a:spcAft>
                <a:spcPts val="0"/>
              </a:spcAft>
              <a:buNone/>
            </a:pPr>
            <a:r>
              <a:rPr lang="tr-TR" sz="2400" b="1"/>
              <a:t>binary:	</a:t>
            </a:r>
            <a:r>
              <a:rPr lang="tr-TR" sz="2400" b="1">
                <a:solidFill>
                  <a:srgbClr val="FF0000"/>
                </a:solidFill>
              </a:rPr>
              <a:t>					</a:t>
            </a:r>
            <a:endParaRPr sz="2400" b="1">
              <a:solidFill>
                <a:srgbClr val="FF0000"/>
              </a:solidFill>
            </a:endParaRPr>
          </a:p>
          <a:p>
            <a:pPr marL="0" lvl="0" indent="0" algn="l" rtl="0">
              <a:spcBef>
                <a:spcPts val="0"/>
              </a:spcBef>
              <a:spcAft>
                <a:spcPts val="0"/>
              </a:spcAft>
              <a:buNone/>
            </a:pPr>
            <a:r>
              <a:rPr lang="tr-TR" sz="2400" b="1">
                <a:solidFill>
                  <a:srgbClr val="FF0000"/>
                </a:solidFill>
              </a:rPr>
              <a:t>			</a:t>
            </a:r>
            <a:endParaRPr sz="2400" b="1">
              <a:solidFill>
                <a:srgbClr val="FF0000"/>
              </a:solidFill>
            </a:endParaRPr>
          </a:p>
          <a:p>
            <a:pPr marL="0" lvl="0" indent="0" algn="l" rtl="0">
              <a:spcBef>
                <a:spcPts val="0"/>
              </a:spcBef>
              <a:spcAft>
                <a:spcPts val="0"/>
              </a:spcAft>
              <a:buNone/>
            </a:pPr>
            <a:endParaRPr sz="2400" b="1"/>
          </a:p>
        </p:txBody>
      </p:sp>
      <p:cxnSp>
        <p:nvCxnSpPr>
          <p:cNvPr id="518" name="Google Shape;518;p37"/>
          <p:cNvCxnSpPr/>
          <p:nvPr/>
        </p:nvCxnSpPr>
        <p:spPr>
          <a:xfrm>
            <a:off x="3460625" y="3575175"/>
            <a:ext cx="1350900" cy="0"/>
          </a:xfrm>
          <a:prstGeom prst="straightConnector1">
            <a:avLst/>
          </a:prstGeom>
          <a:noFill/>
          <a:ln w="76200" cap="flat" cmpd="sng">
            <a:solidFill>
              <a:schemeClr val="dk2"/>
            </a:solidFill>
            <a:prstDash val="solid"/>
            <a:round/>
            <a:headEnd type="none" w="med" len="med"/>
            <a:tailEnd type="triangle" w="med" len="med"/>
          </a:ln>
        </p:spPr>
      </p:cxnSp>
      <p:sp>
        <p:nvSpPr>
          <p:cNvPr id="519" name="Google Shape;519;p37"/>
          <p:cNvSpPr/>
          <p:nvPr/>
        </p:nvSpPr>
        <p:spPr>
          <a:xfrm>
            <a:off x="1696550" y="3153375"/>
            <a:ext cx="1581600" cy="84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2400" b="1">
                <a:solidFill>
                  <a:srgbClr val="FF0000"/>
                </a:solidFill>
              </a:rPr>
              <a:t>4 = 0100</a:t>
            </a:r>
            <a:endParaRPr sz="2400" b="1">
              <a:solidFill>
                <a:srgbClr val="FF0000"/>
              </a:solidFill>
            </a:endParaRPr>
          </a:p>
          <a:p>
            <a:pPr marL="0" lvl="0" indent="0" algn="ctr" rtl="0">
              <a:spcBef>
                <a:spcPts val="0"/>
              </a:spcBef>
              <a:spcAft>
                <a:spcPts val="0"/>
              </a:spcAft>
              <a:buNone/>
            </a:pPr>
            <a:r>
              <a:rPr lang="tr-TR" sz="2400" b="1">
                <a:solidFill>
                  <a:srgbClr val="FF0000"/>
                </a:solidFill>
              </a:rPr>
              <a:t>E = 1110</a:t>
            </a:r>
            <a:endParaRPr/>
          </a:p>
        </p:txBody>
      </p:sp>
      <p:sp>
        <p:nvSpPr>
          <p:cNvPr id="520" name="Google Shape;520;p37"/>
          <p:cNvSpPr/>
          <p:nvPr/>
        </p:nvSpPr>
        <p:spPr>
          <a:xfrm>
            <a:off x="4994005" y="3153375"/>
            <a:ext cx="2265000" cy="84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2400" b="1">
                <a:solidFill>
                  <a:srgbClr val="FF0000"/>
                </a:solidFill>
              </a:rPr>
              <a:t>01001110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24"/>
        <p:cNvGrpSpPr/>
        <p:nvPr/>
      </p:nvGrpSpPr>
      <p:grpSpPr>
        <a:xfrm>
          <a:off x="0" y="0"/>
          <a:ext cx="0" cy="0"/>
          <a:chOff x="0" y="0"/>
          <a:chExt cx="0" cy="0"/>
        </a:xfrm>
      </p:grpSpPr>
      <p:sp>
        <p:nvSpPr>
          <p:cNvPr id="525" name="Google Shape;525;p38"/>
          <p:cNvSpPr txBox="1">
            <a:spLocks noGrp="1"/>
          </p:cNvSpPr>
          <p:nvPr>
            <p:ph type="title"/>
          </p:nvPr>
        </p:nvSpPr>
        <p:spPr>
          <a:xfrm>
            <a:off x="588525" y="749825"/>
            <a:ext cx="78144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2400" b="1">
              <a:latin typeface="Raleway"/>
              <a:ea typeface="Raleway"/>
              <a:cs typeface="Raleway"/>
              <a:sym typeface="Raleway"/>
            </a:endParaRPr>
          </a:p>
          <a:p>
            <a:pPr marL="0" lvl="0" indent="0" algn="l" rtl="0">
              <a:spcBef>
                <a:spcPts val="0"/>
              </a:spcBef>
              <a:spcAft>
                <a:spcPts val="0"/>
              </a:spcAft>
              <a:buNone/>
            </a:pPr>
            <a:r>
              <a:rPr lang="tr-TR" sz="2400">
                <a:solidFill>
                  <a:srgbClr val="FFFFFF"/>
                </a:solidFill>
                <a:latin typeface="Proxima Nova Semibold"/>
                <a:ea typeface="Proxima Nova Semibold"/>
                <a:cs typeface="Proxima Nova Semibold"/>
                <a:sym typeface="Proxima Nova Semibold"/>
              </a:rPr>
              <a:t>What is the binary value of </a:t>
            </a:r>
            <a:r>
              <a:rPr lang="tr-TR" sz="2400" b="1">
                <a:solidFill>
                  <a:srgbClr val="FF0000"/>
                </a:solidFill>
                <a:latin typeface="Proxima Nova"/>
                <a:ea typeface="Proxima Nova"/>
                <a:cs typeface="Proxima Nova"/>
                <a:sym typeface="Proxima Nova"/>
              </a:rPr>
              <a:t>27h</a:t>
            </a:r>
            <a:r>
              <a:rPr lang="tr-TR" sz="2400">
                <a:solidFill>
                  <a:srgbClr val="FFFFFF"/>
                </a:solidFill>
                <a:latin typeface="Proxima Nova Semibold"/>
                <a:ea typeface="Proxima Nova Semibold"/>
                <a:cs typeface="Proxima Nova Semibold"/>
                <a:sym typeface="Proxima Nova Semibold"/>
              </a:rPr>
              <a:t>?</a:t>
            </a: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p:txBody>
      </p:sp>
      <p:sp>
        <p:nvSpPr>
          <p:cNvPr id="526" name="Google Shape;526;p38"/>
          <p:cNvSpPr/>
          <p:nvPr/>
        </p:nvSpPr>
        <p:spPr>
          <a:xfrm>
            <a:off x="5669525" y="2224850"/>
            <a:ext cx="2320500" cy="5787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527" name="Google Shape;527;p38"/>
          <p:cNvSpPr txBox="1"/>
          <p:nvPr/>
        </p:nvSpPr>
        <p:spPr>
          <a:xfrm>
            <a:off x="444075"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p:txBody>
      </p:sp>
      <p:pic>
        <p:nvPicPr>
          <p:cNvPr id="528" name="Google Shape;528;p3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29" name="Google Shape;529;p3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33"/>
        <p:cNvGrpSpPr/>
        <p:nvPr/>
      </p:nvGrpSpPr>
      <p:grpSpPr>
        <a:xfrm>
          <a:off x="0" y="0"/>
          <a:ext cx="0" cy="0"/>
          <a:chOff x="0" y="0"/>
          <a:chExt cx="0" cy="0"/>
        </a:xfrm>
      </p:grpSpPr>
      <p:sp>
        <p:nvSpPr>
          <p:cNvPr id="534" name="Google Shape;534;p39"/>
          <p:cNvSpPr txBox="1">
            <a:spLocks noGrp="1"/>
          </p:cNvSpPr>
          <p:nvPr>
            <p:ph type="title"/>
          </p:nvPr>
        </p:nvSpPr>
        <p:spPr>
          <a:xfrm>
            <a:off x="588525" y="749825"/>
            <a:ext cx="78144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2400" b="1">
              <a:latin typeface="Raleway"/>
              <a:ea typeface="Raleway"/>
              <a:cs typeface="Raleway"/>
              <a:sym typeface="Raleway"/>
            </a:endParaRPr>
          </a:p>
          <a:p>
            <a:pPr marL="0" lvl="0" indent="0" algn="l" rtl="0">
              <a:spcBef>
                <a:spcPts val="0"/>
              </a:spcBef>
              <a:spcAft>
                <a:spcPts val="0"/>
              </a:spcAft>
              <a:buNone/>
            </a:pPr>
            <a:r>
              <a:rPr lang="tr-TR" sz="2400">
                <a:solidFill>
                  <a:srgbClr val="FFFFFF"/>
                </a:solidFill>
                <a:latin typeface="Proxima Nova Semibold"/>
                <a:ea typeface="Proxima Nova Semibold"/>
                <a:cs typeface="Proxima Nova Semibold"/>
                <a:sym typeface="Proxima Nova Semibold"/>
              </a:rPr>
              <a:t>What is the binary value of </a:t>
            </a:r>
            <a:r>
              <a:rPr lang="tr-TR" sz="2400" b="1">
                <a:solidFill>
                  <a:srgbClr val="FF0000"/>
                </a:solidFill>
              </a:rPr>
              <a:t>0xF9</a:t>
            </a:r>
            <a:r>
              <a:rPr lang="tr-TR" sz="2400">
                <a:solidFill>
                  <a:srgbClr val="FFFFFF"/>
                </a:solidFill>
                <a:latin typeface="Proxima Nova Semibold"/>
                <a:ea typeface="Proxima Nova Semibold"/>
                <a:cs typeface="Proxima Nova Semibold"/>
                <a:sym typeface="Proxima Nova Semibold"/>
              </a:rPr>
              <a:t>?</a:t>
            </a: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p:txBody>
      </p:sp>
      <p:sp>
        <p:nvSpPr>
          <p:cNvPr id="535" name="Google Shape;535;p39"/>
          <p:cNvSpPr/>
          <p:nvPr/>
        </p:nvSpPr>
        <p:spPr>
          <a:xfrm>
            <a:off x="5669525" y="2224850"/>
            <a:ext cx="2320500" cy="5787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536" name="Google Shape;536;p39"/>
          <p:cNvSpPr txBox="1"/>
          <p:nvPr/>
        </p:nvSpPr>
        <p:spPr>
          <a:xfrm>
            <a:off x="444075"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p:txBody>
      </p:sp>
      <p:pic>
        <p:nvPicPr>
          <p:cNvPr id="537" name="Google Shape;537;p3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38" name="Google Shape;538;p3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2"/>
          <p:cNvSpPr txBox="1">
            <a:spLocks noGrp="1"/>
          </p:cNvSpPr>
          <p:nvPr>
            <p:ph type="ctrTitle"/>
          </p:nvPr>
        </p:nvSpPr>
        <p:spPr>
          <a:xfrm>
            <a:off x="1085850" y="1991850"/>
            <a:ext cx="71955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3600">
              <a:solidFill>
                <a:srgbClr val="741B47"/>
              </a:solidFill>
              <a:latin typeface="Raleway Medium"/>
              <a:ea typeface="Raleway Medium"/>
              <a:cs typeface="Raleway Medium"/>
              <a:sym typeface="Raleway Medium"/>
            </a:endParaRPr>
          </a:p>
        </p:txBody>
      </p:sp>
      <p:sp>
        <p:nvSpPr>
          <p:cNvPr id="384" name="Google Shape;384;p2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
        <p:nvSpPr>
          <p:cNvPr id="385" name="Google Shape;385;p22"/>
          <p:cNvSpPr txBox="1">
            <a:spLocks noGrp="1"/>
          </p:cNvSpPr>
          <p:nvPr>
            <p:ph type="subTitle" idx="1"/>
          </p:nvPr>
        </p:nvSpPr>
        <p:spPr>
          <a:xfrm>
            <a:off x="1085850" y="2830525"/>
            <a:ext cx="6821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r>
              <a:rPr lang="tr-TR" dirty="0"/>
              <a:t>Ethernet					</a:t>
            </a:r>
            <a:endParaRPr dirty="0"/>
          </a:p>
          <a:p>
            <a:pPr marL="0" lvl="0" indent="0" algn="l" rtl="0">
              <a:lnSpc>
                <a:spcPct val="110000"/>
              </a:lnSpc>
              <a:spcBef>
                <a:spcPts val="0"/>
              </a:spcBef>
              <a:spcAft>
                <a:spcPts val="0"/>
              </a:spcAft>
              <a:buSzPts val="1800"/>
              <a:buNone/>
            </a:pPr>
            <a:r>
              <a:rPr lang="tr-TR" dirty="0" err="1"/>
              <a:t>Collision</a:t>
            </a:r>
            <a:r>
              <a:rPr lang="tr-TR" dirty="0"/>
              <a:t> Domain</a:t>
            </a:r>
            <a:endParaRPr dirty="0"/>
          </a:p>
          <a:p>
            <a:pPr marL="0" lvl="0" indent="0" algn="l" rtl="0">
              <a:lnSpc>
                <a:spcPct val="110000"/>
              </a:lnSpc>
              <a:spcBef>
                <a:spcPts val="0"/>
              </a:spcBef>
              <a:spcAft>
                <a:spcPts val="0"/>
              </a:spcAft>
              <a:buSzPts val="1800"/>
              <a:buNone/>
            </a:pPr>
            <a:r>
              <a:rPr lang="tr-TR" dirty="0"/>
              <a:t>Broadcast Domain</a:t>
            </a:r>
            <a:endParaRPr dirty="0"/>
          </a:p>
          <a:p>
            <a:pPr marL="0" lvl="0" indent="0" algn="l" rtl="0">
              <a:lnSpc>
                <a:spcPct val="110000"/>
              </a:lnSpc>
              <a:spcBef>
                <a:spcPts val="0"/>
              </a:spcBef>
              <a:spcAft>
                <a:spcPts val="0"/>
              </a:spcAft>
              <a:buSzPts val="1800"/>
              <a:buNone/>
            </a:pPr>
            <a:r>
              <a:rPr lang="tr-TR" dirty="0"/>
              <a:t>CSMA/CD</a:t>
            </a:r>
            <a:endParaRPr dirty="0"/>
          </a:p>
          <a:p>
            <a:pPr marL="0" lvl="0" indent="0" algn="l" rtl="0">
              <a:lnSpc>
                <a:spcPct val="110000"/>
              </a:lnSpc>
              <a:spcBef>
                <a:spcPts val="0"/>
              </a:spcBef>
              <a:spcAft>
                <a:spcPts val="0"/>
              </a:spcAft>
              <a:buSzPts val="1800"/>
              <a:buNone/>
            </a:pPr>
            <a:r>
              <a:rPr lang="tr-TR" dirty="0"/>
              <a:t>Broadband/</a:t>
            </a:r>
            <a:r>
              <a:rPr lang="tr-TR" dirty="0" err="1"/>
              <a:t>Baseband</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30</a:t>
            </a:fld>
            <a:endParaRPr/>
          </a:p>
        </p:txBody>
      </p:sp>
      <p:sp>
        <p:nvSpPr>
          <p:cNvPr id="544" name="Google Shape;544;p40"/>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45" name="Google Shape;545;p40"/>
          <p:cNvSpPr txBox="1"/>
          <p:nvPr/>
        </p:nvSpPr>
        <p:spPr>
          <a:xfrm>
            <a:off x="300575" y="790975"/>
            <a:ext cx="86997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Ethernet Addressing</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MAC (Media Access Control) Address</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48-bit (6 bytes or 12-digit hex) hardware number</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unique</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embedded into the network card, not changeable</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represented as </a:t>
            </a:r>
            <a:r>
              <a:rPr lang="tr-TR" sz="2200" b="1">
                <a:solidFill>
                  <a:srgbClr val="FF0000"/>
                </a:solidFill>
              </a:rPr>
              <a:t>00:1A:3F:D3:2C:11</a:t>
            </a:r>
            <a:r>
              <a:rPr lang="tr-TR" sz="2200">
                <a:latin typeface="Raleway"/>
                <a:ea typeface="Raleway"/>
                <a:cs typeface="Raleway"/>
                <a:sym typeface="Raleway"/>
              </a:rPr>
              <a:t> </a:t>
            </a:r>
            <a:r>
              <a:rPr lang="tr-TR" sz="2400">
                <a:latin typeface="Raleway"/>
                <a:ea typeface="Raleway"/>
                <a:cs typeface="Raleway"/>
                <a:sym typeface="Raleway"/>
              </a:rPr>
              <a:t>or </a:t>
            </a:r>
            <a:r>
              <a:rPr lang="tr-TR" sz="2200" b="1">
                <a:solidFill>
                  <a:srgbClr val="FF0000"/>
                </a:solidFill>
              </a:rPr>
              <a:t>00-1A-3F-D3-2C-11</a:t>
            </a:r>
            <a:endParaRPr sz="2200" b="1" u="sng">
              <a:latin typeface="Raleway"/>
              <a:ea typeface="Raleway"/>
              <a:cs typeface="Raleway"/>
              <a:sym typeface="Raleway"/>
            </a:endParaRPr>
          </a:p>
          <a:p>
            <a:pPr marL="0" lvl="0" indent="0" algn="l" rtl="0">
              <a:spcBef>
                <a:spcPts val="0"/>
              </a:spcBef>
              <a:spcAft>
                <a:spcPts val="0"/>
              </a:spcAft>
              <a:buNone/>
            </a:pPr>
            <a:r>
              <a:rPr lang="tr-TR" sz="2400" b="1"/>
              <a:t>	</a:t>
            </a:r>
            <a:r>
              <a:rPr lang="tr-TR" sz="2400" b="1">
                <a:solidFill>
                  <a:srgbClr val="FF0000"/>
                </a:solidFill>
              </a:rPr>
              <a:t>					</a:t>
            </a:r>
            <a:endParaRPr sz="2400" b="1">
              <a:solidFill>
                <a:srgbClr val="FF0000"/>
              </a:solidFill>
            </a:endParaRPr>
          </a:p>
          <a:p>
            <a:pPr marL="0" lvl="0" indent="0" algn="l" rtl="0">
              <a:spcBef>
                <a:spcPts val="0"/>
              </a:spcBef>
              <a:spcAft>
                <a:spcPts val="0"/>
              </a:spcAft>
              <a:buNone/>
            </a:pPr>
            <a:r>
              <a:rPr lang="tr-TR" sz="2400" b="1">
                <a:solidFill>
                  <a:srgbClr val="FF0000"/>
                </a:solidFill>
              </a:rPr>
              <a:t>			</a:t>
            </a:r>
            <a:endParaRPr sz="2400" b="1">
              <a:solidFill>
                <a:srgbClr val="FF0000"/>
              </a:solidFill>
            </a:endParaRPr>
          </a:p>
          <a:p>
            <a:pPr marL="0" lvl="0" indent="0" algn="l" rtl="0">
              <a:spcBef>
                <a:spcPts val="0"/>
              </a:spcBef>
              <a:spcAft>
                <a:spcPts val="0"/>
              </a:spcAft>
              <a:buNone/>
            </a:pPr>
            <a:endParaRPr sz="2400" b="1"/>
          </a:p>
        </p:txBody>
      </p:sp>
      <p:graphicFrame>
        <p:nvGraphicFramePr>
          <p:cNvPr id="546" name="Google Shape;546;p40"/>
          <p:cNvGraphicFramePr/>
          <p:nvPr/>
        </p:nvGraphicFramePr>
        <p:xfrm>
          <a:off x="2112275" y="3797400"/>
          <a:ext cx="5125500" cy="457170"/>
        </p:xfrm>
        <a:graphic>
          <a:graphicData uri="http://schemas.openxmlformats.org/drawingml/2006/table">
            <a:tbl>
              <a:tblPr>
                <a:noFill/>
                <a:tableStyleId>{C4CC70AD-D82F-43B1-839D-7DC93C947E90}</a:tableStyleId>
              </a:tblPr>
              <a:tblGrid>
                <a:gridCol w="854250">
                  <a:extLst>
                    <a:ext uri="{9D8B030D-6E8A-4147-A177-3AD203B41FA5}">
                      <a16:colId xmlns:a16="http://schemas.microsoft.com/office/drawing/2014/main" val="20000"/>
                    </a:ext>
                  </a:extLst>
                </a:gridCol>
                <a:gridCol w="854250">
                  <a:extLst>
                    <a:ext uri="{9D8B030D-6E8A-4147-A177-3AD203B41FA5}">
                      <a16:colId xmlns:a16="http://schemas.microsoft.com/office/drawing/2014/main" val="20001"/>
                    </a:ext>
                  </a:extLst>
                </a:gridCol>
                <a:gridCol w="854250">
                  <a:extLst>
                    <a:ext uri="{9D8B030D-6E8A-4147-A177-3AD203B41FA5}">
                      <a16:colId xmlns:a16="http://schemas.microsoft.com/office/drawing/2014/main" val="20002"/>
                    </a:ext>
                  </a:extLst>
                </a:gridCol>
                <a:gridCol w="854250">
                  <a:extLst>
                    <a:ext uri="{9D8B030D-6E8A-4147-A177-3AD203B41FA5}">
                      <a16:colId xmlns:a16="http://schemas.microsoft.com/office/drawing/2014/main" val="20003"/>
                    </a:ext>
                  </a:extLst>
                </a:gridCol>
                <a:gridCol w="854250">
                  <a:extLst>
                    <a:ext uri="{9D8B030D-6E8A-4147-A177-3AD203B41FA5}">
                      <a16:colId xmlns:a16="http://schemas.microsoft.com/office/drawing/2014/main" val="20004"/>
                    </a:ext>
                  </a:extLst>
                </a:gridCol>
                <a:gridCol w="854250">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tr-TR" sz="1800" b="1"/>
                        <a:t>00</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tr-TR" sz="1800" b="1"/>
                        <a:t>1A</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tr-TR" sz="1800" b="1"/>
                        <a:t>3F</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tr-TR" sz="1800" b="1"/>
                        <a:t>D3</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a:txBody>
                    <a:bodyPr/>
                    <a:lstStyle/>
                    <a:p>
                      <a:pPr marL="0" lvl="0" indent="0" algn="ctr" rtl="0">
                        <a:spcBef>
                          <a:spcPts val="0"/>
                        </a:spcBef>
                        <a:spcAft>
                          <a:spcPts val="0"/>
                        </a:spcAft>
                        <a:buNone/>
                      </a:pPr>
                      <a:r>
                        <a:rPr lang="tr-TR" sz="1800" b="1"/>
                        <a:t>2C</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a:txBody>
                    <a:bodyPr/>
                    <a:lstStyle/>
                    <a:p>
                      <a:pPr marL="0" lvl="0" indent="0" algn="ctr" rtl="0">
                        <a:spcBef>
                          <a:spcPts val="0"/>
                        </a:spcBef>
                        <a:spcAft>
                          <a:spcPts val="0"/>
                        </a:spcAft>
                        <a:buNone/>
                      </a:pPr>
                      <a:r>
                        <a:rPr lang="tr-TR" sz="1800" b="1"/>
                        <a:t>11</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bl>
          </a:graphicData>
        </a:graphic>
      </p:graphicFrame>
      <p:sp>
        <p:nvSpPr>
          <p:cNvPr id="547" name="Google Shape;547;p40"/>
          <p:cNvSpPr/>
          <p:nvPr/>
        </p:nvSpPr>
        <p:spPr>
          <a:xfrm rot="-5400000">
            <a:off x="3286325" y="3199600"/>
            <a:ext cx="239700" cy="2587800"/>
          </a:xfrm>
          <a:prstGeom prst="leftBrace">
            <a:avLst>
              <a:gd name="adj1" fmla="val 50000"/>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rot="-5400000">
            <a:off x="5846225" y="3227500"/>
            <a:ext cx="239700" cy="2532000"/>
          </a:xfrm>
          <a:prstGeom prst="leftBrace">
            <a:avLst>
              <a:gd name="adj1" fmla="val 50000"/>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p:nvPr/>
        </p:nvSpPr>
        <p:spPr>
          <a:xfrm>
            <a:off x="1418500" y="4578125"/>
            <a:ext cx="7269000" cy="6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latin typeface="Raleway"/>
                <a:ea typeface="Raleway"/>
                <a:cs typeface="Raleway"/>
                <a:sym typeface="Raleway"/>
              </a:rPr>
              <a:t>Organizationally Unique Identifier	(OUI)	     Network Interface Controller Specific</a:t>
            </a:r>
            <a:endParaRPr>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31</a:t>
            </a:fld>
            <a:endParaRPr/>
          </a:p>
        </p:txBody>
      </p:sp>
      <p:sp>
        <p:nvSpPr>
          <p:cNvPr id="555" name="Google Shape;555;p41"/>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56" name="Google Shape;556;p41"/>
          <p:cNvSpPr txBox="1"/>
          <p:nvPr/>
        </p:nvSpPr>
        <p:spPr>
          <a:xfrm>
            <a:off x="300575" y="790975"/>
            <a:ext cx="50910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Types of MAC Address</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a:latin typeface="Raleway"/>
                <a:ea typeface="Raleway"/>
                <a:cs typeface="Raleway"/>
                <a:sym typeface="Raleway"/>
              </a:rPr>
              <a:t>1. Unicast: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A specific NIC on the network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Only one sender and only one receiver</a:t>
            </a:r>
            <a:endParaRPr sz="2400">
              <a:latin typeface="Raleway"/>
              <a:ea typeface="Raleway"/>
              <a:cs typeface="Raleway"/>
              <a:sym typeface="Raleway"/>
            </a:endParaRPr>
          </a:p>
        </p:txBody>
      </p:sp>
      <p:pic>
        <p:nvPicPr>
          <p:cNvPr id="557" name="Google Shape;557;p41" descr="Cisco Routers: Multicast Concepts GIF | Gfycat"/>
          <p:cNvPicPr preferRelativeResize="0"/>
          <p:nvPr/>
        </p:nvPicPr>
        <p:blipFill rotWithShape="1">
          <a:blip r:embed="rId3">
            <a:alphaModFix/>
          </a:blip>
          <a:srcRect t="29743" b="7"/>
          <a:stretch/>
        </p:blipFill>
        <p:spPr>
          <a:xfrm>
            <a:off x="4981600" y="1465450"/>
            <a:ext cx="4124326" cy="24995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32</a:t>
            </a:fld>
            <a:endParaRPr/>
          </a:p>
        </p:txBody>
      </p:sp>
      <p:sp>
        <p:nvSpPr>
          <p:cNvPr id="563" name="Google Shape;563;p42"/>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64" name="Google Shape;564;p42"/>
          <p:cNvSpPr txBox="1"/>
          <p:nvPr/>
        </p:nvSpPr>
        <p:spPr>
          <a:xfrm>
            <a:off x="300575" y="790975"/>
            <a:ext cx="83868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Types of MAC Address</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a:latin typeface="Raleway"/>
                <a:ea typeface="Raleway"/>
                <a:cs typeface="Raleway"/>
                <a:sym typeface="Raleway"/>
              </a:rPr>
              <a:t>2. Multicast: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A group of receivers</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OUI is </a:t>
            </a:r>
            <a:r>
              <a:rPr lang="tr-TR" sz="2400" b="1">
                <a:solidFill>
                  <a:srgbClr val="FF0000"/>
                </a:solidFill>
              </a:rPr>
              <a:t>01:00:5E</a:t>
            </a:r>
            <a:endParaRPr sz="2400" b="1">
              <a:solidFill>
                <a:srgbClr val="FF0000"/>
              </a:solidFill>
            </a:endParaRPr>
          </a:p>
        </p:txBody>
      </p:sp>
      <p:pic>
        <p:nvPicPr>
          <p:cNvPr id="565" name="Google Shape;565;p42" descr="Cisco Routers: Multicast Concepts GIF | Gfycat"/>
          <p:cNvPicPr preferRelativeResize="0"/>
          <p:nvPr/>
        </p:nvPicPr>
        <p:blipFill rotWithShape="1">
          <a:blip r:embed="rId3">
            <a:alphaModFix/>
          </a:blip>
          <a:srcRect t="30618"/>
          <a:stretch/>
        </p:blipFill>
        <p:spPr>
          <a:xfrm>
            <a:off x="4981600" y="1341925"/>
            <a:ext cx="4124326" cy="2439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33</a:t>
            </a:fld>
            <a:endParaRPr/>
          </a:p>
        </p:txBody>
      </p:sp>
      <p:sp>
        <p:nvSpPr>
          <p:cNvPr id="571" name="Google Shape;571;p43"/>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72" name="Google Shape;572;p43"/>
          <p:cNvSpPr txBox="1"/>
          <p:nvPr/>
        </p:nvSpPr>
        <p:spPr>
          <a:xfrm>
            <a:off x="300575" y="790975"/>
            <a:ext cx="41757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Types of MAC Address</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a:latin typeface="Raleway"/>
                <a:ea typeface="Raleway"/>
                <a:cs typeface="Raleway"/>
                <a:sym typeface="Raleway"/>
              </a:rPr>
              <a:t>3. Broadcast: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All devices on the network are recipients</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MAC Address is:</a:t>
            </a:r>
            <a:endParaRPr sz="2400">
              <a:latin typeface="Raleway"/>
              <a:ea typeface="Raleway"/>
              <a:cs typeface="Raleway"/>
              <a:sym typeface="Raleway"/>
            </a:endParaRPr>
          </a:p>
          <a:p>
            <a:pPr marL="914400" lvl="0" indent="0" algn="l" rtl="0">
              <a:spcBef>
                <a:spcPts val="0"/>
              </a:spcBef>
              <a:spcAft>
                <a:spcPts val="0"/>
              </a:spcAft>
              <a:buNone/>
            </a:pPr>
            <a:r>
              <a:rPr lang="tr-TR" sz="2400" b="1">
                <a:solidFill>
                  <a:srgbClr val="FF0000"/>
                </a:solidFill>
              </a:rPr>
              <a:t>FF:FF:FF:FF:FF:FF</a:t>
            </a:r>
            <a:endParaRPr sz="2400" b="1">
              <a:solidFill>
                <a:srgbClr val="FF0000"/>
              </a:solidFill>
            </a:endParaRPr>
          </a:p>
        </p:txBody>
      </p:sp>
      <p:pic>
        <p:nvPicPr>
          <p:cNvPr id="573" name="Google Shape;573;p43" descr="Broadcast, unknown-unicast and multicast traffic - Wikiwand"/>
          <p:cNvPicPr preferRelativeResize="0"/>
          <p:nvPr/>
        </p:nvPicPr>
        <p:blipFill>
          <a:blip r:embed="rId3">
            <a:alphaModFix/>
          </a:blip>
          <a:stretch>
            <a:fillRect/>
          </a:stretch>
        </p:blipFill>
        <p:spPr>
          <a:xfrm>
            <a:off x="4227188" y="1498900"/>
            <a:ext cx="4878726" cy="327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593" name="Google Shape;593;p42"/>
          <p:cNvSpPr txBox="1">
            <a:spLocks noGrp="1"/>
          </p:cNvSpPr>
          <p:nvPr>
            <p:ph type="subTitle" idx="1"/>
          </p:nvPr>
        </p:nvSpPr>
        <p:spPr>
          <a:xfrm>
            <a:off x="1085850" y="2921775"/>
            <a:ext cx="6965400" cy="1278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1800"/>
              <a:t>Device addresses (“MAC Address”)</a:t>
            </a:r>
            <a:endParaRPr sz="1800"/>
          </a:p>
          <a:p>
            <a:pPr marL="0" lvl="0" indent="0" algn="l" rtl="0">
              <a:lnSpc>
                <a:spcPct val="110000"/>
              </a:lnSpc>
              <a:spcBef>
                <a:spcPts val="0"/>
              </a:spcBef>
              <a:spcAft>
                <a:spcPts val="0"/>
              </a:spcAft>
              <a:buNone/>
            </a:pPr>
            <a:r>
              <a:rPr lang="tr-TR" sz="1800"/>
              <a:t>Media access control</a:t>
            </a:r>
            <a:endParaRPr sz="1800"/>
          </a:p>
          <a:p>
            <a:pPr marL="0" lvl="0" indent="0" algn="l" rtl="0">
              <a:lnSpc>
                <a:spcPct val="110000"/>
              </a:lnSpc>
              <a:spcBef>
                <a:spcPts val="0"/>
              </a:spcBef>
              <a:spcAft>
                <a:spcPts val="0"/>
              </a:spcAft>
              <a:buNone/>
            </a:pPr>
            <a:r>
              <a:rPr lang="tr-TR" sz="1800" b="1">
                <a:latin typeface="Barlow"/>
                <a:ea typeface="Barlow"/>
                <a:cs typeface="Barlow"/>
                <a:sym typeface="Barlow"/>
              </a:rPr>
              <a:t>Data frames</a:t>
            </a:r>
            <a:endParaRPr sz="1800" b="1">
              <a:latin typeface="Barlow"/>
              <a:ea typeface="Barlow"/>
              <a:cs typeface="Barlow"/>
              <a:sym typeface="Barlow"/>
            </a:endParaRPr>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35</a:t>
            </a:fld>
            <a:endParaRPr/>
          </a:p>
        </p:txBody>
      </p:sp>
      <p:sp>
        <p:nvSpPr>
          <p:cNvPr id="579" name="Google Shape;579;p44"/>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80" name="Google Shape;580;p44"/>
          <p:cNvSpPr txBox="1"/>
          <p:nvPr/>
        </p:nvSpPr>
        <p:spPr>
          <a:xfrm>
            <a:off x="300575" y="790975"/>
            <a:ext cx="87627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Ethernet Frames</a:t>
            </a:r>
            <a:endParaRPr sz="2400" b="1">
              <a:latin typeface="Raleway"/>
              <a:ea typeface="Raleway"/>
              <a:cs typeface="Raleway"/>
              <a:sym typeface="Raleway"/>
            </a:endParaRPr>
          </a:p>
          <a:p>
            <a:pPr marL="0" lvl="0" indent="0" algn="l" rtl="0">
              <a:spcBef>
                <a:spcPts val="0"/>
              </a:spcBef>
              <a:spcAft>
                <a:spcPts val="0"/>
              </a:spcAft>
              <a:buNone/>
            </a:pPr>
            <a:endParaRPr sz="2400" u="sng">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Encapsulated data defined by the </a:t>
            </a:r>
            <a:r>
              <a:rPr lang="tr-TR" sz="2400" u="sng">
                <a:latin typeface="Raleway"/>
                <a:ea typeface="Raleway"/>
                <a:cs typeface="Raleway"/>
                <a:sym typeface="Raleway"/>
              </a:rPr>
              <a:t>Network Access layer</a:t>
            </a:r>
            <a:r>
              <a:rPr lang="tr-TR" sz="2400">
                <a:latin typeface="Raleway"/>
                <a:ea typeface="Raleway"/>
                <a:cs typeface="Raleway"/>
                <a:sym typeface="Raleway"/>
              </a:rPr>
              <a:t> is called an Ethernet frame</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The Ethernet frame structure is defined in the IEEE 802.3 standard</a:t>
            </a:r>
            <a:endParaRPr sz="2400">
              <a:latin typeface="Raleway"/>
              <a:ea typeface="Raleway"/>
              <a:cs typeface="Raleway"/>
              <a:sym typeface="Raleway"/>
            </a:endParaRPr>
          </a:p>
        </p:txBody>
      </p:sp>
      <p:pic>
        <p:nvPicPr>
          <p:cNvPr id="581" name="Google Shape;581;p44" descr="Ethernet Protocol | IEEE 802.3 Frame Format | ICND1 100-105"/>
          <p:cNvPicPr preferRelativeResize="0"/>
          <p:nvPr/>
        </p:nvPicPr>
        <p:blipFill rotWithShape="1">
          <a:blip r:embed="rId3">
            <a:alphaModFix/>
          </a:blip>
          <a:srcRect t="43381" b="14886"/>
          <a:stretch/>
        </p:blipFill>
        <p:spPr>
          <a:xfrm>
            <a:off x="1139075" y="3113650"/>
            <a:ext cx="7493899" cy="1915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5"/>
          <p:cNvSpPr txBox="1">
            <a:spLocks noGrp="1"/>
          </p:cNvSpPr>
          <p:nvPr>
            <p:ph type="sldNum" idx="12"/>
          </p:nvPr>
        </p:nvSpPr>
        <p:spPr>
          <a:xfrm>
            <a:off x="8815825" y="4903875"/>
            <a:ext cx="2901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grpSp>
        <p:nvGrpSpPr>
          <p:cNvPr id="587" name="Google Shape;587;p45"/>
          <p:cNvGrpSpPr/>
          <p:nvPr/>
        </p:nvGrpSpPr>
        <p:grpSpPr>
          <a:xfrm>
            <a:off x="5410301" y="719490"/>
            <a:ext cx="3356124" cy="3829046"/>
            <a:chOff x="2602525" y="317054"/>
            <a:chExt cx="4174283" cy="4762495"/>
          </a:xfrm>
        </p:grpSpPr>
        <p:sp>
          <p:nvSpPr>
            <p:cNvPr id="588" name="Google Shape;588;p45"/>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p45"/>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45"/>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 name="Google Shape;591;p45"/>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 name="Google Shape;592;p45"/>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45"/>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45"/>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45"/>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45"/>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45"/>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45"/>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45"/>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45"/>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45"/>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45"/>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45"/>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45"/>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45"/>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45"/>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45"/>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45"/>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p45"/>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45"/>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45"/>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45"/>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p45"/>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45"/>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45"/>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45"/>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45"/>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5"/>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5"/>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45"/>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45"/>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45"/>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45"/>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45"/>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45"/>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45"/>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45"/>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p45"/>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45"/>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p45"/>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 name="Google Shape;631;p45"/>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p45"/>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45"/>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 name="Google Shape;634;p45"/>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45"/>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45"/>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p45"/>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p45"/>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 name="Google Shape;639;p45"/>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p45"/>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 name="Google Shape;641;p45"/>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 name="Google Shape;642;p45"/>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 name="Google Shape;643;p45"/>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p45"/>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45" name="Google Shape;645;p45"/>
            <p:cNvGrpSpPr/>
            <p:nvPr/>
          </p:nvGrpSpPr>
          <p:grpSpPr>
            <a:xfrm>
              <a:off x="2941619" y="3895613"/>
              <a:ext cx="483621" cy="510995"/>
              <a:chOff x="4345944" y="4626313"/>
              <a:chExt cx="483621" cy="510995"/>
            </a:xfrm>
          </p:grpSpPr>
          <p:grpSp>
            <p:nvGrpSpPr>
              <p:cNvPr id="646" name="Google Shape;646;p45"/>
              <p:cNvGrpSpPr/>
              <p:nvPr/>
            </p:nvGrpSpPr>
            <p:grpSpPr>
              <a:xfrm>
                <a:off x="4345944" y="4852987"/>
                <a:ext cx="474200" cy="284321"/>
                <a:chOff x="4345944" y="4852987"/>
                <a:chExt cx="474200" cy="284321"/>
              </a:xfrm>
            </p:grpSpPr>
            <p:sp>
              <p:nvSpPr>
                <p:cNvPr id="647" name="Google Shape;647;p45"/>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 name="Google Shape;648;p45"/>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 name="Google Shape;649;p45"/>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50" name="Google Shape;650;p45"/>
                <p:cNvGrpSpPr/>
                <p:nvPr/>
              </p:nvGrpSpPr>
              <p:grpSpPr>
                <a:xfrm>
                  <a:off x="4457040" y="4985575"/>
                  <a:ext cx="133724" cy="77247"/>
                  <a:chOff x="4457040" y="4985575"/>
                  <a:chExt cx="133724" cy="77247"/>
                </a:xfrm>
              </p:grpSpPr>
              <p:sp>
                <p:nvSpPr>
                  <p:cNvPr id="651" name="Google Shape;651;p45"/>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 name="Google Shape;652;p45"/>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53" name="Google Shape;653;p45"/>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 name="Google Shape;654;p45"/>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p45"/>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 name="Google Shape;656;p45"/>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 name="Google Shape;657;p45"/>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 name="Google Shape;658;p45"/>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 name="Google Shape;659;p45"/>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 name="Google Shape;660;p45"/>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1" name="Google Shape;661;p45"/>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2" name="Google Shape;662;p45"/>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 name="Google Shape;663;p45"/>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 name="Google Shape;664;p45"/>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 name="Google Shape;665;p45"/>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 name="Google Shape;666;p45"/>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45"/>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45"/>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p45"/>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p45"/>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 name="Google Shape;671;p45"/>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45"/>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p45"/>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 name="Google Shape;674;p45"/>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p45"/>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45"/>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p45"/>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45"/>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45"/>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45"/>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45"/>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45"/>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45"/>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45"/>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45"/>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 name="Google Shape;686;p45"/>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45"/>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p45"/>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45"/>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45"/>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45"/>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45"/>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45"/>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4" name="Google Shape;694;p45"/>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 name="Google Shape;695;p45"/>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p45"/>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 name="Google Shape;697;p45"/>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p45"/>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 name="Google Shape;699;p45"/>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 name="Google Shape;700;p45"/>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 name="Google Shape;701;p45"/>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 name="Google Shape;702;p45"/>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 name="Google Shape;703;p45"/>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 name="Google Shape;704;p45"/>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 name="Google Shape;705;p45"/>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 name="Google Shape;706;p45"/>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 name="Google Shape;707;p45"/>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 name="Google Shape;708;p45"/>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 name="Google Shape;709;p45"/>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 name="Google Shape;710;p45"/>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 name="Google Shape;711;p45"/>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p45"/>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 name="Google Shape;713;p45"/>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 name="Google Shape;714;p45"/>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 name="Google Shape;715;p45"/>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 name="Google Shape;716;p45"/>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17" name="Google Shape;717;p45"/>
              <p:cNvGrpSpPr/>
              <p:nvPr/>
            </p:nvGrpSpPr>
            <p:grpSpPr>
              <a:xfrm>
                <a:off x="4543079" y="4626313"/>
                <a:ext cx="286486" cy="386884"/>
                <a:chOff x="4543079" y="4626313"/>
                <a:chExt cx="286486" cy="386884"/>
              </a:xfrm>
            </p:grpSpPr>
            <p:grpSp>
              <p:nvGrpSpPr>
                <p:cNvPr id="718" name="Google Shape;718;p45"/>
                <p:cNvGrpSpPr/>
                <p:nvPr/>
              </p:nvGrpSpPr>
              <p:grpSpPr>
                <a:xfrm>
                  <a:off x="4543079" y="4626313"/>
                  <a:ext cx="286486" cy="386884"/>
                  <a:chOff x="4543079" y="4626313"/>
                  <a:chExt cx="286486" cy="386884"/>
                </a:xfrm>
              </p:grpSpPr>
              <p:sp>
                <p:nvSpPr>
                  <p:cNvPr id="719" name="Google Shape;719;p45"/>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45"/>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45"/>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45"/>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p45"/>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24" name="Google Shape;724;p45"/>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45"/>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p45"/>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727" name="Google Shape;727;p45"/>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45"/>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45"/>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45"/>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45"/>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45"/>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33" name="Google Shape;733;p45"/>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734" name="Google Shape;734;p45"/>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dirty="0" err="1">
                <a:solidFill>
                  <a:srgbClr val="000000"/>
                </a:solidFill>
                <a:latin typeface="Barlow"/>
                <a:ea typeface="Barlow"/>
                <a:cs typeface="Barlow"/>
                <a:sym typeface="Barlow"/>
              </a:rPr>
              <a:t>Any</a:t>
            </a:r>
            <a:r>
              <a:rPr lang="tr-TR" sz="3600" b="1" i="0" u="none" strike="noStrike" cap="none" dirty="0">
                <a:solidFill>
                  <a:srgbClr val="000000"/>
                </a:solidFill>
                <a:latin typeface="Barlow"/>
                <a:ea typeface="Barlow"/>
                <a:cs typeface="Barlow"/>
                <a:sym typeface="Barlow"/>
              </a:rPr>
              <a:t> </a:t>
            </a:r>
            <a:r>
              <a:rPr lang="tr-TR" sz="3600" b="1" i="0" u="none" strike="noStrike" cap="none" dirty="0" err="1">
                <a:solidFill>
                  <a:srgbClr val="000000"/>
                </a:solidFill>
                <a:latin typeface="Barlow"/>
                <a:ea typeface="Barlow"/>
                <a:cs typeface="Barlow"/>
                <a:sym typeface="Barlow"/>
              </a:rPr>
              <a:t>questions</a:t>
            </a:r>
            <a:r>
              <a:rPr lang="tr-TR" sz="3600" b="1" i="0" u="none" strike="noStrike" cap="none" dirty="0">
                <a:solidFill>
                  <a:srgbClr val="000000"/>
                </a:solidFill>
                <a:latin typeface="Barlow"/>
                <a:ea typeface="Barlow"/>
                <a:cs typeface="Barlow"/>
                <a:sym typeface="Barlow"/>
              </a:rPr>
              <a:t>?</a:t>
            </a:r>
            <a:endParaRPr sz="3600" b="1" i="0" u="none" strike="noStrike" cap="none" dirty="0">
              <a:solidFill>
                <a:srgbClr val="000000"/>
              </a:solidFill>
              <a:latin typeface="Barlow"/>
              <a:ea typeface="Barlow"/>
              <a:cs typeface="Barlow"/>
              <a:sym typeface="Barlow"/>
            </a:endParaRPr>
          </a:p>
        </p:txBody>
      </p:sp>
      <p:pic>
        <p:nvPicPr>
          <p:cNvPr id="735" name="Google Shape;735;p45"/>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a:t>
            </a:fld>
            <a:endParaRPr/>
          </a:p>
        </p:txBody>
      </p:sp>
      <p:sp>
        <p:nvSpPr>
          <p:cNvPr id="391" name="Google Shape;391;p23"/>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392" name="Google Shape;392;p23"/>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Ethernet</a:t>
            </a:r>
            <a:endParaRPr sz="2400" b="1">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The technology for connecting devices in a network</a:t>
            </a:r>
            <a:endParaRPr sz="2400">
              <a:latin typeface="Raleway"/>
              <a:ea typeface="Raleway"/>
              <a:cs typeface="Raleway"/>
              <a:sym typeface="Raleway"/>
            </a:endParaRPr>
          </a:p>
          <a:p>
            <a:pPr marL="45720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Describes how network devices can format and transmit data </a:t>
            </a:r>
            <a:endParaRPr sz="2400">
              <a:latin typeface="Raleway"/>
              <a:ea typeface="Raleway"/>
              <a:cs typeface="Raleway"/>
              <a:sym typeface="Raleway"/>
            </a:endParaRPr>
          </a:p>
          <a:p>
            <a:pPr marL="45720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Uses both Data Link and Physical layer specifications</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Institute of Electrical and Electronics Engineers (IEEE) defines Ethernet as protocol 802.3</a:t>
            </a:r>
            <a:endParaRPr sz="24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355" name="Google Shape;355;p15"/>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Ethernet Defines</a:t>
            </a:r>
            <a:endParaRPr sz="4000">
              <a:solidFill>
                <a:srgbClr val="741B47"/>
              </a:solidFill>
              <a:latin typeface="Raleway Medium"/>
              <a:ea typeface="Raleway Medium"/>
              <a:cs typeface="Raleway Medium"/>
              <a:sym typeface="Raleway Medium"/>
            </a:endParaRPr>
          </a:p>
        </p:txBody>
      </p:sp>
      <p:sp>
        <p:nvSpPr>
          <p:cNvPr id="356" name="Google Shape;356;p15"/>
          <p:cNvSpPr txBox="1"/>
          <p:nvPr/>
        </p:nvSpPr>
        <p:spPr>
          <a:xfrm>
            <a:off x="267000" y="1088850"/>
            <a:ext cx="8610000" cy="36708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tr-TR" sz="2400" b="1">
                <a:latin typeface="Raleway"/>
                <a:ea typeface="Raleway"/>
                <a:cs typeface="Raleway"/>
                <a:sym typeface="Raleway"/>
              </a:rPr>
              <a:t>Physical Layer</a:t>
            </a:r>
            <a:endParaRPr sz="2400" b="1">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Cabling</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Connectors</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 and more …</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r>
              <a:rPr lang="tr-TR" sz="2400" b="1">
                <a:latin typeface="Raleway"/>
                <a:ea typeface="Raleway"/>
                <a:cs typeface="Raleway"/>
                <a:sym typeface="Raleway"/>
              </a:rPr>
              <a:t>Data Link Layer</a:t>
            </a:r>
            <a:endParaRPr sz="2400" b="1">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Device addresses (“MAC Address”)</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Media access control</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Data frames</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 and more ...</a:t>
            </a:r>
            <a:endParaRPr sz="24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6"/>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Physical Layer</a:t>
            </a:r>
            <a:endParaRPr>
              <a:solidFill>
                <a:srgbClr val="409CD1"/>
              </a:solidFill>
            </a:endParaRPr>
          </a:p>
        </p:txBody>
      </p:sp>
      <p:sp>
        <p:nvSpPr>
          <p:cNvPr id="362" name="Google Shape;362;p1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398" name="Google Shape;398;p24"/>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399" name="Google Shape;399;p24"/>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Ethernet</a:t>
            </a:r>
            <a:endParaRPr sz="2400">
              <a:latin typeface="Raleway"/>
              <a:ea typeface="Raleway"/>
              <a:cs typeface="Raleway"/>
              <a:sym typeface="Raleway"/>
            </a:endParaRPr>
          </a:p>
        </p:txBody>
      </p:sp>
      <p:graphicFrame>
        <p:nvGraphicFramePr>
          <p:cNvPr id="400" name="Google Shape;400;p24"/>
          <p:cNvGraphicFramePr/>
          <p:nvPr/>
        </p:nvGraphicFramePr>
        <p:xfrm>
          <a:off x="952500" y="1428750"/>
          <a:ext cx="7239000" cy="2377260"/>
        </p:xfrm>
        <a:graphic>
          <a:graphicData uri="http://schemas.openxmlformats.org/drawingml/2006/table">
            <a:tbl>
              <a:tblPr>
                <a:noFill/>
                <a:tableStyleId>{C4CC70AD-D82F-43B1-839D-7DC93C947E90}</a:tableStyleId>
              </a:tblPr>
              <a:tblGrid>
                <a:gridCol w="1447800">
                  <a:extLst>
                    <a:ext uri="{9D8B030D-6E8A-4147-A177-3AD203B41FA5}">
                      <a16:colId xmlns:a16="http://schemas.microsoft.com/office/drawing/2014/main" val="20000"/>
                    </a:ext>
                  </a:extLst>
                </a:gridCol>
                <a:gridCol w="1879125">
                  <a:extLst>
                    <a:ext uri="{9D8B030D-6E8A-4147-A177-3AD203B41FA5}">
                      <a16:colId xmlns:a16="http://schemas.microsoft.com/office/drawing/2014/main" val="20001"/>
                    </a:ext>
                  </a:extLst>
                </a:gridCol>
                <a:gridCol w="1419050">
                  <a:extLst>
                    <a:ext uri="{9D8B030D-6E8A-4147-A177-3AD203B41FA5}">
                      <a16:colId xmlns:a16="http://schemas.microsoft.com/office/drawing/2014/main" val="20002"/>
                    </a:ext>
                  </a:extLst>
                </a:gridCol>
                <a:gridCol w="1275250">
                  <a:extLst>
                    <a:ext uri="{9D8B030D-6E8A-4147-A177-3AD203B41FA5}">
                      <a16:colId xmlns:a16="http://schemas.microsoft.com/office/drawing/2014/main" val="20003"/>
                    </a:ext>
                  </a:extLst>
                </a:gridCol>
                <a:gridCol w="121777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tr-TR" b="1"/>
                        <a:t>Bandwidth</a:t>
                      </a:r>
                      <a:endParaRPr b="1"/>
                    </a:p>
                  </a:txBody>
                  <a:tcPr marL="91425" marR="91425" marT="91425" marB="91425"/>
                </a:tc>
                <a:tc>
                  <a:txBody>
                    <a:bodyPr/>
                    <a:lstStyle/>
                    <a:p>
                      <a:pPr marL="0" lvl="0" indent="0" algn="l" rtl="0">
                        <a:spcBef>
                          <a:spcPts val="0"/>
                        </a:spcBef>
                        <a:spcAft>
                          <a:spcPts val="0"/>
                        </a:spcAft>
                        <a:buNone/>
                      </a:pPr>
                      <a:r>
                        <a:rPr lang="tr-TR" b="1"/>
                        <a:t>Common Name</a:t>
                      </a:r>
                      <a:endParaRPr b="1"/>
                    </a:p>
                  </a:txBody>
                  <a:tcPr marL="91425" marR="91425" marT="91425" marB="91425"/>
                </a:tc>
                <a:tc>
                  <a:txBody>
                    <a:bodyPr/>
                    <a:lstStyle/>
                    <a:p>
                      <a:pPr marL="0" lvl="0" indent="0" algn="l" rtl="0">
                        <a:spcBef>
                          <a:spcPts val="0"/>
                        </a:spcBef>
                        <a:spcAft>
                          <a:spcPts val="0"/>
                        </a:spcAft>
                        <a:buNone/>
                      </a:pPr>
                      <a:r>
                        <a:rPr lang="tr-TR" b="1"/>
                        <a:t>Informal name</a:t>
                      </a:r>
                      <a:endParaRPr b="1"/>
                    </a:p>
                  </a:txBody>
                  <a:tcPr marL="91425" marR="91425" marT="91425" marB="91425"/>
                </a:tc>
                <a:tc>
                  <a:txBody>
                    <a:bodyPr/>
                    <a:lstStyle/>
                    <a:p>
                      <a:pPr marL="0" lvl="0" indent="0" algn="l" rtl="0">
                        <a:spcBef>
                          <a:spcPts val="0"/>
                        </a:spcBef>
                        <a:spcAft>
                          <a:spcPts val="0"/>
                        </a:spcAft>
                        <a:buNone/>
                      </a:pPr>
                      <a:r>
                        <a:rPr lang="tr-TR" b="1"/>
                        <a:t>IEEE name</a:t>
                      </a:r>
                      <a:endParaRPr b="1"/>
                    </a:p>
                  </a:txBody>
                  <a:tcPr marL="91425" marR="91425" marT="91425" marB="91425"/>
                </a:tc>
                <a:tc>
                  <a:txBody>
                    <a:bodyPr/>
                    <a:lstStyle/>
                    <a:p>
                      <a:pPr marL="0" lvl="0" indent="0" algn="l" rtl="0">
                        <a:spcBef>
                          <a:spcPts val="0"/>
                        </a:spcBef>
                        <a:spcAft>
                          <a:spcPts val="0"/>
                        </a:spcAft>
                        <a:buNone/>
                      </a:pPr>
                      <a:r>
                        <a:rPr lang="tr-TR" b="1"/>
                        <a:t>Cable Type</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tr-TR"/>
                        <a:t>10 Mbps</a:t>
                      </a:r>
                      <a:endParaRPr/>
                    </a:p>
                  </a:txBody>
                  <a:tcPr marL="91425" marR="91425" marT="91425" marB="91425"/>
                </a:tc>
                <a:tc>
                  <a:txBody>
                    <a:bodyPr/>
                    <a:lstStyle/>
                    <a:p>
                      <a:pPr marL="0" lvl="0" indent="0" algn="l" rtl="0">
                        <a:spcBef>
                          <a:spcPts val="0"/>
                        </a:spcBef>
                        <a:spcAft>
                          <a:spcPts val="0"/>
                        </a:spcAft>
                        <a:buNone/>
                      </a:pPr>
                      <a:r>
                        <a:rPr lang="tr-TR"/>
                        <a:t>Ethernet</a:t>
                      </a:r>
                      <a:endParaRPr/>
                    </a:p>
                  </a:txBody>
                  <a:tcPr marL="91425" marR="91425" marT="91425" marB="91425"/>
                </a:tc>
                <a:tc>
                  <a:txBody>
                    <a:bodyPr/>
                    <a:lstStyle/>
                    <a:p>
                      <a:pPr marL="0" lvl="0" indent="0" algn="l" rtl="0">
                        <a:spcBef>
                          <a:spcPts val="0"/>
                        </a:spcBef>
                        <a:spcAft>
                          <a:spcPts val="0"/>
                        </a:spcAft>
                        <a:buNone/>
                      </a:pPr>
                      <a:r>
                        <a:rPr lang="tr-TR"/>
                        <a:t>10Base-T</a:t>
                      </a:r>
                      <a:endParaRPr/>
                    </a:p>
                  </a:txBody>
                  <a:tcPr marL="91425" marR="91425" marT="91425" marB="91425"/>
                </a:tc>
                <a:tc>
                  <a:txBody>
                    <a:bodyPr/>
                    <a:lstStyle/>
                    <a:p>
                      <a:pPr marL="0" lvl="0" indent="0" algn="l" rtl="0">
                        <a:spcBef>
                          <a:spcPts val="0"/>
                        </a:spcBef>
                        <a:spcAft>
                          <a:spcPts val="0"/>
                        </a:spcAft>
                        <a:buNone/>
                      </a:pPr>
                      <a:r>
                        <a:rPr lang="tr-TR"/>
                        <a:t>802.3</a:t>
                      </a:r>
                      <a:endParaRPr/>
                    </a:p>
                  </a:txBody>
                  <a:tcPr marL="91425" marR="91425" marT="91425" marB="91425"/>
                </a:tc>
                <a:tc>
                  <a:txBody>
                    <a:bodyPr/>
                    <a:lstStyle/>
                    <a:p>
                      <a:pPr marL="0" lvl="0" indent="0" algn="l" rtl="0">
                        <a:spcBef>
                          <a:spcPts val="0"/>
                        </a:spcBef>
                        <a:spcAft>
                          <a:spcPts val="0"/>
                        </a:spcAft>
                        <a:buNone/>
                      </a:pPr>
                      <a:r>
                        <a:rPr lang="tr-TR"/>
                        <a:t>UTP 100m</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tr-TR"/>
                        <a:t>100 Mbps</a:t>
                      </a:r>
                      <a:endParaRPr/>
                    </a:p>
                  </a:txBody>
                  <a:tcPr marL="91425" marR="91425" marT="91425" marB="91425"/>
                </a:tc>
                <a:tc>
                  <a:txBody>
                    <a:bodyPr/>
                    <a:lstStyle/>
                    <a:p>
                      <a:pPr marL="0" lvl="0" indent="0" algn="l" rtl="0">
                        <a:spcBef>
                          <a:spcPts val="0"/>
                        </a:spcBef>
                        <a:spcAft>
                          <a:spcPts val="0"/>
                        </a:spcAft>
                        <a:buNone/>
                      </a:pPr>
                      <a:r>
                        <a:rPr lang="tr-TR"/>
                        <a:t>Fast Ethernet</a:t>
                      </a:r>
                      <a:endParaRPr/>
                    </a:p>
                  </a:txBody>
                  <a:tcPr marL="91425" marR="91425" marT="91425" marB="91425"/>
                </a:tc>
                <a:tc>
                  <a:txBody>
                    <a:bodyPr/>
                    <a:lstStyle/>
                    <a:p>
                      <a:pPr marL="0" lvl="0" indent="0" algn="l" rtl="0">
                        <a:spcBef>
                          <a:spcPts val="0"/>
                        </a:spcBef>
                        <a:spcAft>
                          <a:spcPts val="0"/>
                        </a:spcAft>
                        <a:buNone/>
                      </a:pPr>
                      <a:r>
                        <a:rPr lang="tr-TR"/>
                        <a:t>100Base-T</a:t>
                      </a:r>
                      <a:endParaRPr/>
                    </a:p>
                  </a:txBody>
                  <a:tcPr marL="91425" marR="91425" marT="91425" marB="91425"/>
                </a:tc>
                <a:tc>
                  <a:txBody>
                    <a:bodyPr/>
                    <a:lstStyle/>
                    <a:p>
                      <a:pPr marL="0" lvl="0" indent="0" algn="l" rtl="0">
                        <a:spcBef>
                          <a:spcPts val="0"/>
                        </a:spcBef>
                        <a:spcAft>
                          <a:spcPts val="0"/>
                        </a:spcAft>
                        <a:buNone/>
                      </a:pPr>
                      <a:r>
                        <a:rPr lang="tr-TR"/>
                        <a:t>802.3u</a:t>
                      </a:r>
                      <a:endParaRPr/>
                    </a:p>
                  </a:txBody>
                  <a:tcPr marL="91425" marR="91425" marT="91425" marB="91425"/>
                </a:tc>
                <a:tc>
                  <a:txBody>
                    <a:bodyPr/>
                    <a:lstStyle/>
                    <a:p>
                      <a:pPr marL="0" lvl="0" indent="0" algn="l" rtl="0">
                        <a:spcBef>
                          <a:spcPts val="0"/>
                        </a:spcBef>
                        <a:spcAft>
                          <a:spcPts val="0"/>
                        </a:spcAft>
                        <a:buNone/>
                      </a:pPr>
                      <a:r>
                        <a:rPr lang="tr-TR"/>
                        <a:t>UTP 100m</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tr-TR"/>
                        <a:t>1000 Mbps</a:t>
                      </a:r>
                      <a:endParaRPr/>
                    </a:p>
                  </a:txBody>
                  <a:tcPr marL="91425" marR="91425" marT="91425" marB="91425"/>
                </a:tc>
                <a:tc>
                  <a:txBody>
                    <a:bodyPr/>
                    <a:lstStyle/>
                    <a:p>
                      <a:pPr marL="0" lvl="0" indent="0" algn="l" rtl="0">
                        <a:spcBef>
                          <a:spcPts val="0"/>
                        </a:spcBef>
                        <a:spcAft>
                          <a:spcPts val="0"/>
                        </a:spcAft>
                        <a:buNone/>
                      </a:pPr>
                      <a:r>
                        <a:rPr lang="tr-TR"/>
                        <a:t>Gigabit Ethernet</a:t>
                      </a:r>
                      <a:endParaRPr/>
                    </a:p>
                  </a:txBody>
                  <a:tcPr marL="91425" marR="91425" marT="91425" marB="91425"/>
                </a:tc>
                <a:tc>
                  <a:txBody>
                    <a:bodyPr/>
                    <a:lstStyle/>
                    <a:p>
                      <a:pPr marL="0" lvl="0" indent="0" algn="l" rtl="0">
                        <a:spcBef>
                          <a:spcPts val="0"/>
                        </a:spcBef>
                        <a:spcAft>
                          <a:spcPts val="0"/>
                        </a:spcAft>
                        <a:buNone/>
                      </a:pPr>
                      <a:r>
                        <a:rPr lang="tr-TR"/>
                        <a:t>1000Base-LX</a:t>
                      </a:r>
                      <a:endParaRPr/>
                    </a:p>
                  </a:txBody>
                  <a:tcPr marL="91425" marR="91425" marT="91425" marB="91425"/>
                </a:tc>
                <a:tc>
                  <a:txBody>
                    <a:bodyPr/>
                    <a:lstStyle/>
                    <a:p>
                      <a:pPr marL="0" lvl="0" indent="0" algn="l" rtl="0">
                        <a:spcBef>
                          <a:spcPts val="0"/>
                        </a:spcBef>
                        <a:spcAft>
                          <a:spcPts val="0"/>
                        </a:spcAft>
                        <a:buNone/>
                      </a:pPr>
                      <a:r>
                        <a:rPr lang="tr-TR"/>
                        <a:t>802.3z</a:t>
                      </a:r>
                      <a:endParaRPr/>
                    </a:p>
                  </a:txBody>
                  <a:tcPr marL="91425" marR="91425" marT="91425" marB="91425"/>
                </a:tc>
                <a:tc>
                  <a:txBody>
                    <a:bodyPr/>
                    <a:lstStyle/>
                    <a:p>
                      <a:pPr marL="0" lvl="0" indent="0" algn="l" rtl="0">
                        <a:spcBef>
                          <a:spcPts val="0"/>
                        </a:spcBef>
                        <a:spcAft>
                          <a:spcPts val="0"/>
                        </a:spcAft>
                        <a:buNone/>
                      </a:pPr>
                      <a:r>
                        <a:rPr lang="tr-TR"/>
                        <a:t>Fiber 5000m</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tr-TR"/>
                        <a:t>1000 Mbps</a:t>
                      </a:r>
                      <a:endParaRPr/>
                    </a:p>
                  </a:txBody>
                  <a:tcPr marL="91425" marR="91425" marT="91425" marB="91425"/>
                </a:tc>
                <a:tc>
                  <a:txBody>
                    <a:bodyPr/>
                    <a:lstStyle/>
                    <a:p>
                      <a:pPr marL="0" lvl="0" indent="0" algn="l" rtl="0">
                        <a:spcBef>
                          <a:spcPts val="0"/>
                        </a:spcBef>
                        <a:spcAft>
                          <a:spcPts val="0"/>
                        </a:spcAft>
                        <a:buNone/>
                      </a:pPr>
                      <a:r>
                        <a:rPr lang="tr-TR"/>
                        <a:t>Gigabit Ethernet</a:t>
                      </a:r>
                      <a:endParaRPr/>
                    </a:p>
                  </a:txBody>
                  <a:tcPr marL="91425" marR="91425" marT="91425" marB="91425"/>
                </a:tc>
                <a:tc>
                  <a:txBody>
                    <a:bodyPr/>
                    <a:lstStyle/>
                    <a:p>
                      <a:pPr marL="0" lvl="0" indent="0" algn="l" rtl="0">
                        <a:spcBef>
                          <a:spcPts val="0"/>
                        </a:spcBef>
                        <a:spcAft>
                          <a:spcPts val="0"/>
                        </a:spcAft>
                        <a:buNone/>
                      </a:pPr>
                      <a:r>
                        <a:rPr lang="tr-TR"/>
                        <a:t>1000Base-T</a:t>
                      </a:r>
                      <a:endParaRPr/>
                    </a:p>
                  </a:txBody>
                  <a:tcPr marL="91425" marR="91425" marT="91425" marB="91425"/>
                </a:tc>
                <a:tc>
                  <a:txBody>
                    <a:bodyPr/>
                    <a:lstStyle/>
                    <a:p>
                      <a:pPr marL="0" lvl="0" indent="0" algn="l" rtl="0">
                        <a:spcBef>
                          <a:spcPts val="0"/>
                        </a:spcBef>
                        <a:spcAft>
                          <a:spcPts val="0"/>
                        </a:spcAft>
                        <a:buNone/>
                      </a:pPr>
                      <a:r>
                        <a:rPr lang="tr-TR"/>
                        <a:t>802.3ab</a:t>
                      </a:r>
                      <a:endParaRPr/>
                    </a:p>
                  </a:txBody>
                  <a:tcPr marL="91425" marR="91425" marT="91425" marB="91425"/>
                </a:tc>
                <a:tc>
                  <a:txBody>
                    <a:bodyPr/>
                    <a:lstStyle/>
                    <a:p>
                      <a:pPr marL="0" lvl="0" indent="0" algn="l" rtl="0">
                        <a:spcBef>
                          <a:spcPts val="0"/>
                        </a:spcBef>
                        <a:spcAft>
                          <a:spcPts val="0"/>
                        </a:spcAft>
                        <a:buNone/>
                      </a:pPr>
                      <a:r>
                        <a:rPr lang="tr-TR"/>
                        <a:t>UTP 100m</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tr-TR"/>
                        <a:t>10 Gbps</a:t>
                      </a:r>
                      <a:endParaRPr/>
                    </a:p>
                  </a:txBody>
                  <a:tcPr marL="91425" marR="91425" marT="91425" marB="91425"/>
                </a:tc>
                <a:tc>
                  <a:txBody>
                    <a:bodyPr/>
                    <a:lstStyle/>
                    <a:p>
                      <a:pPr marL="0" lvl="0" indent="0" algn="l" rtl="0">
                        <a:spcBef>
                          <a:spcPts val="0"/>
                        </a:spcBef>
                        <a:spcAft>
                          <a:spcPts val="0"/>
                        </a:spcAft>
                        <a:buNone/>
                      </a:pPr>
                      <a:r>
                        <a:rPr lang="tr-TR"/>
                        <a:t>10 Gigabit Ethernet</a:t>
                      </a:r>
                      <a:endParaRPr/>
                    </a:p>
                  </a:txBody>
                  <a:tcPr marL="91425" marR="91425" marT="91425" marB="91425"/>
                </a:tc>
                <a:tc>
                  <a:txBody>
                    <a:bodyPr/>
                    <a:lstStyle/>
                    <a:p>
                      <a:pPr marL="0" lvl="0" indent="0" algn="l" rtl="0">
                        <a:spcBef>
                          <a:spcPts val="0"/>
                        </a:spcBef>
                        <a:spcAft>
                          <a:spcPts val="0"/>
                        </a:spcAft>
                        <a:buNone/>
                      </a:pPr>
                      <a:r>
                        <a:rPr lang="tr-TR"/>
                        <a:t>10GBase-T</a:t>
                      </a:r>
                      <a:endParaRPr/>
                    </a:p>
                  </a:txBody>
                  <a:tcPr marL="91425" marR="91425" marT="91425" marB="91425"/>
                </a:tc>
                <a:tc>
                  <a:txBody>
                    <a:bodyPr/>
                    <a:lstStyle/>
                    <a:p>
                      <a:pPr marL="0" lvl="0" indent="0" algn="l" rtl="0">
                        <a:spcBef>
                          <a:spcPts val="0"/>
                        </a:spcBef>
                        <a:spcAft>
                          <a:spcPts val="0"/>
                        </a:spcAft>
                        <a:buNone/>
                      </a:pPr>
                      <a:r>
                        <a:rPr lang="tr-TR"/>
                        <a:t>802.3an</a:t>
                      </a:r>
                      <a:endParaRPr/>
                    </a:p>
                  </a:txBody>
                  <a:tcPr marL="91425" marR="91425" marT="91425" marB="91425"/>
                </a:tc>
                <a:tc>
                  <a:txBody>
                    <a:bodyPr/>
                    <a:lstStyle/>
                    <a:p>
                      <a:pPr marL="0" lvl="0" indent="0" algn="l" rtl="0">
                        <a:spcBef>
                          <a:spcPts val="0"/>
                        </a:spcBef>
                        <a:spcAft>
                          <a:spcPts val="0"/>
                        </a:spcAft>
                        <a:buNone/>
                      </a:pPr>
                      <a:r>
                        <a:rPr lang="tr-TR"/>
                        <a:t>UTP 100m</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375" name="Google Shape;375;p18"/>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Cables &amp; Connector Examples</a:t>
            </a:r>
            <a:endParaRPr sz="4000">
              <a:solidFill>
                <a:srgbClr val="741B47"/>
              </a:solidFill>
              <a:latin typeface="Raleway Medium"/>
              <a:ea typeface="Raleway Medium"/>
              <a:cs typeface="Raleway Medium"/>
              <a:sym typeface="Raleway Medium"/>
            </a:endParaRPr>
          </a:p>
        </p:txBody>
      </p:sp>
      <p:pic>
        <p:nvPicPr>
          <p:cNvPr id="376" name="Google Shape;376;p18"/>
          <p:cNvPicPr preferRelativeResize="0"/>
          <p:nvPr/>
        </p:nvPicPr>
        <p:blipFill>
          <a:blip r:embed="rId3">
            <a:alphaModFix/>
          </a:blip>
          <a:stretch>
            <a:fillRect/>
          </a:stretch>
        </p:blipFill>
        <p:spPr>
          <a:xfrm rot="5400000">
            <a:off x="380550" y="995825"/>
            <a:ext cx="1501925" cy="1501925"/>
          </a:xfrm>
          <a:prstGeom prst="rect">
            <a:avLst/>
          </a:prstGeom>
          <a:noFill/>
          <a:ln>
            <a:noFill/>
          </a:ln>
        </p:spPr>
      </p:pic>
      <p:pic>
        <p:nvPicPr>
          <p:cNvPr id="377" name="Google Shape;377;p18"/>
          <p:cNvPicPr preferRelativeResize="0"/>
          <p:nvPr/>
        </p:nvPicPr>
        <p:blipFill rotWithShape="1">
          <a:blip r:embed="rId4">
            <a:alphaModFix/>
          </a:blip>
          <a:srcRect b="30671"/>
          <a:stretch/>
        </p:blipFill>
        <p:spPr>
          <a:xfrm>
            <a:off x="431800" y="2883100"/>
            <a:ext cx="1795450" cy="1244750"/>
          </a:xfrm>
          <a:prstGeom prst="rect">
            <a:avLst/>
          </a:prstGeom>
          <a:noFill/>
          <a:ln>
            <a:noFill/>
          </a:ln>
        </p:spPr>
      </p:pic>
      <p:pic>
        <p:nvPicPr>
          <p:cNvPr id="378" name="Google Shape;378;p18"/>
          <p:cNvPicPr preferRelativeResize="0"/>
          <p:nvPr/>
        </p:nvPicPr>
        <p:blipFill>
          <a:blip r:embed="rId5">
            <a:alphaModFix/>
          </a:blip>
          <a:stretch>
            <a:fillRect/>
          </a:stretch>
        </p:blipFill>
        <p:spPr>
          <a:xfrm>
            <a:off x="4735925" y="914900"/>
            <a:ext cx="2434793" cy="1663775"/>
          </a:xfrm>
          <a:prstGeom prst="rect">
            <a:avLst/>
          </a:prstGeom>
          <a:noFill/>
          <a:ln>
            <a:noFill/>
          </a:ln>
        </p:spPr>
      </p:pic>
      <p:pic>
        <p:nvPicPr>
          <p:cNvPr id="379" name="Google Shape;379;p18"/>
          <p:cNvPicPr preferRelativeResize="0"/>
          <p:nvPr/>
        </p:nvPicPr>
        <p:blipFill>
          <a:blip r:embed="rId6">
            <a:alphaModFix/>
          </a:blip>
          <a:stretch>
            <a:fillRect/>
          </a:stretch>
        </p:blipFill>
        <p:spPr>
          <a:xfrm>
            <a:off x="4735925" y="2818075"/>
            <a:ext cx="1941725" cy="1941725"/>
          </a:xfrm>
          <a:prstGeom prst="rect">
            <a:avLst/>
          </a:prstGeom>
          <a:noFill/>
          <a:ln>
            <a:noFill/>
          </a:ln>
        </p:spPr>
      </p:pic>
      <p:sp>
        <p:nvSpPr>
          <p:cNvPr id="380" name="Google Shape;380;p18"/>
          <p:cNvSpPr txBox="1"/>
          <p:nvPr/>
        </p:nvSpPr>
        <p:spPr>
          <a:xfrm>
            <a:off x="1882475" y="1636888"/>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Unshielded Twisted Pair “Cat x”</a:t>
            </a:r>
            <a:endParaRPr sz="1100"/>
          </a:p>
        </p:txBody>
      </p:sp>
      <p:sp>
        <p:nvSpPr>
          <p:cNvPr id="381" name="Google Shape;381;p18"/>
          <p:cNvSpPr txBox="1"/>
          <p:nvPr/>
        </p:nvSpPr>
        <p:spPr>
          <a:xfrm>
            <a:off x="1882475" y="3194563"/>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RJ45 Connector</a:t>
            </a:r>
            <a:endParaRPr sz="1100"/>
          </a:p>
        </p:txBody>
      </p:sp>
      <p:sp>
        <p:nvSpPr>
          <p:cNvPr id="382" name="Google Shape;382;p18"/>
          <p:cNvSpPr txBox="1"/>
          <p:nvPr/>
        </p:nvSpPr>
        <p:spPr>
          <a:xfrm>
            <a:off x="6877650" y="1636888"/>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Fiber Optic Cable</a:t>
            </a:r>
            <a:endParaRPr sz="1100"/>
          </a:p>
        </p:txBody>
      </p:sp>
      <p:sp>
        <p:nvSpPr>
          <p:cNvPr id="383" name="Google Shape;383;p18"/>
          <p:cNvSpPr txBox="1"/>
          <p:nvPr/>
        </p:nvSpPr>
        <p:spPr>
          <a:xfrm>
            <a:off x="6677650" y="3549096"/>
            <a:ext cx="20358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SC Connector</a:t>
            </a:r>
            <a:endParaRPr sz="1100"/>
          </a:p>
        </p:txBody>
      </p:sp>
      <p:sp>
        <p:nvSpPr>
          <p:cNvPr id="384" name="Google Shape;384;p18"/>
          <p:cNvSpPr txBox="1"/>
          <p:nvPr/>
        </p:nvSpPr>
        <p:spPr>
          <a:xfrm>
            <a:off x="5793050" y="4432263"/>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SFP Connector</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450" name="Google Shape;450;p30"/>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51" name="Google Shape;451;p30"/>
          <p:cNvSpPr txBox="1"/>
          <p:nvPr/>
        </p:nvSpPr>
        <p:spPr>
          <a:xfrm>
            <a:off x="152550" y="662975"/>
            <a:ext cx="88668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Broadband/Baseband</a:t>
            </a:r>
            <a:endParaRPr sz="2400" b="1">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Baseband		</a:t>
            </a:r>
            <a:endParaRPr sz="2400">
              <a:latin typeface="Raleway"/>
              <a:ea typeface="Raleway"/>
              <a:cs typeface="Raleway"/>
              <a:sym typeface="Raleway"/>
            </a:endParaRPr>
          </a:p>
          <a:p>
            <a:pPr marL="457200" lvl="0" indent="0" algn="l" rtl="0">
              <a:spcBef>
                <a:spcPts val="0"/>
              </a:spcBef>
              <a:spcAft>
                <a:spcPts val="0"/>
              </a:spcAft>
              <a:buNone/>
            </a:pPr>
            <a:r>
              <a:rPr lang="tr-TR" sz="2000">
                <a:latin typeface="Raleway"/>
                <a:ea typeface="Raleway"/>
                <a:cs typeface="Raleway"/>
                <a:sym typeface="Raleway"/>
              </a:rPr>
              <a:t>- Uses digital signals and single</a:t>
            </a:r>
            <a:endParaRPr sz="2000">
              <a:latin typeface="Raleway"/>
              <a:ea typeface="Raleway"/>
              <a:cs typeface="Raleway"/>
              <a:sym typeface="Raleway"/>
            </a:endParaRPr>
          </a:p>
          <a:p>
            <a:pPr marL="457200" lvl="0" indent="0" algn="l" rtl="0">
              <a:spcBef>
                <a:spcPts val="0"/>
              </a:spcBef>
              <a:spcAft>
                <a:spcPts val="0"/>
              </a:spcAft>
              <a:buNone/>
            </a:pPr>
            <a:r>
              <a:rPr lang="tr-TR" sz="2000">
                <a:latin typeface="Raleway"/>
                <a:ea typeface="Raleway"/>
                <a:cs typeface="Raleway"/>
                <a:sym typeface="Raleway"/>
              </a:rPr>
              <a:t>   channel</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Communication is bidirectional</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Short distance</a:t>
            </a:r>
            <a:endParaRPr sz="20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sp>
        <p:nvSpPr>
          <p:cNvPr id="452" name="Google Shape;452;p30"/>
          <p:cNvSpPr txBox="1"/>
          <p:nvPr/>
        </p:nvSpPr>
        <p:spPr>
          <a:xfrm>
            <a:off x="85450" y="2800425"/>
            <a:ext cx="5182200" cy="1938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Broadband</a:t>
            </a:r>
            <a:endParaRPr sz="2400">
              <a:latin typeface="Raleway"/>
              <a:ea typeface="Raleway"/>
              <a:cs typeface="Raleway"/>
              <a:sym typeface="Raleway"/>
            </a:endParaRPr>
          </a:p>
          <a:p>
            <a:pPr marL="457200" lvl="0" indent="0" algn="l" rtl="0">
              <a:spcBef>
                <a:spcPts val="0"/>
              </a:spcBef>
              <a:spcAft>
                <a:spcPts val="0"/>
              </a:spcAft>
              <a:buNone/>
            </a:pPr>
            <a:r>
              <a:rPr lang="tr-TR" sz="2000">
                <a:latin typeface="Raleway"/>
                <a:ea typeface="Raleway"/>
                <a:cs typeface="Raleway"/>
                <a:sym typeface="Raleway"/>
              </a:rPr>
              <a:t>- Uses analog signals</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Multiple transmissions are possible</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Communication is unidirectional</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Long distance</a:t>
            </a:r>
            <a:endParaRPr sz="20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pic>
        <p:nvPicPr>
          <p:cNvPr id="453" name="Google Shape;453;p30" descr="Transmission Basics in Networking: Types &amp; Definition | Study.com"/>
          <p:cNvPicPr preferRelativeResize="0"/>
          <p:nvPr/>
        </p:nvPicPr>
        <p:blipFill>
          <a:blip r:embed="rId3">
            <a:alphaModFix/>
          </a:blip>
          <a:stretch>
            <a:fillRect/>
          </a:stretch>
        </p:blipFill>
        <p:spPr>
          <a:xfrm>
            <a:off x="5267600" y="1470450"/>
            <a:ext cx="3333750" cy="3057525"/>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1684</TotalTime>
  <Words>6766</Words>
  <Application>Microsoft Office PowerPoint</Application>
  <PresentationFormat>Ekran Gösterisi (16:9)</PresentationFormat>
  <Paragraphs>571</Paragraphs>
  <Slides>36</Slides>
  <Notes>36</Notes>
  <HiddenSlides>0</HiddenSlides>
  <MMClips>0</MMClips>
  <ScaleCrop>false</ScaleCrop>
  <HeadingPairs>
    <vt:vector size="6" baseType="variant">
      <vt:variant>
        <vt:lpstr>Kullanılan Yazı Tipleri</vt:lpstr>
      </vt:variant>
      <vt:variant>
        <vt:i4>10</vt:i4>
      </vt:variant>
      <vt:variant>
        <vt:lpstr>Tema</vt:lpstr>
      </vt:variant>
      <vt:variant>
        <vt:i4>2</vt:i4>
      </vt:variant>
      <vt:variant>
        <vt:lpstr>Slayt Başlıkları</vt:lpstr>
      </vt:variant>
      <vt:variant>
        <vt:i4>36</vt:i4>
      </vt:variant>
    </vt:vector>
  </HeadingPairs>
  <TitlesOfParts>
    <vt:vector size="48" baseType="lpstr">
      <vt:lpstr>Arial</vt:lpstr>
      <vt:lpstr>Proxima Nova</vt:lpstr>
      <vt:lpstr>Barlow</vt:lpstr>
      <vt:lpstr>Raleway SemiBold</vt:lpstr>
      <vt:lpstr>Raleway Medium</vt:lpstr>
      <vt:lpstr>Proxima Nova Semibold</vt:lpstr>
      <vt:lpstr>Barlow Light</vt:lpstr>
      <vt:lpstr>Raleway</vt:lpstr>
      <vt:lpstr>Times New Roman</vt:lpstr>
      <vt:lpstr>Calibri</vt:lpstr>
      <vt:lpstr>Gaoler template</vt:lpstr>
      <vt:lpstr>Simple Light</vt:lpstr>
      <vt:lpstr>The Ethernet Specifications</vt:lpstr>
      <vt:lpstr>Table of Contents</vt:lpstr>
      <vt:lpstr>Ethernet Basics</vt:lpstr>
      <vt:lpstr>Ethernet Basics</vt:lpstr>
      <vt:lpstr>What Ethernet Defines</vt:lpstr>
      <vt:lpstr>Ethernet at the Physical Layer</vt:lpstr>
      <vt:lpstr>Ethernet Basics</vt:lpstr>
      <vt:lpstr>Cables &amp; Connector Examples</vt:lpstr>
      <vt:lpstr>Ethernet Basics</vt:lpstr>
      <vt:lpstr>Ethernet Basics</vt:lpstr>
      <vt:lpstr>Ethernet - Layer 1 meet Layer 2</vt:lpstr>
      <vt:lpstr>Ethernet at the Data Link Layer</vt:lpstr>
      <vt:lpstr>MAC Addresses</vt:lpstr>
      <vt:lpstr>Ethernet Basics</vt:lpstr>
      <vt:lpstr>Ethernet Basics</vt:lpstr>
      <vt:lpstr>Ethernet Basics</vt:lpstr>
      <vt:lpstr>Ethernet Basics</vt:lpstr>
      <vt:lpstr>Ethernet Basics</vt:lpstr>
      <vt:lpstr>CSMA/CD</vt:lpstr>
      <vt:lpstr>CSMA/CD Example: WITHOUT Collision</vt:lpstr>
      <vt:lpstr>CSMA/CD Example: WITH Collision</vt:lpstr>
      <vt:lpstr>Ethernet at the Data Link Layer</vt:lpstr>
      <vt:lpstr>PowerPoint Sunusu</vt:lpstr>
      <vt:lpstr>PowerPoint Sunusu</vt:lpstr>
      <vt:lpstr>PowerPoint Sunusu</vt:lpstr>
      <vt:lpstr>PowerPoint Sunusu</vt:lpstr>
      <vt:lpstr>PowerPoint Sunusu</vt:lpstr>
      <vt:lpstr>Binary to Decimal and Hexadecimal Conversion    What is the binary value of 27h?  </vt:lpstr>
      <vt:lpstr>Binary to Decimal and Hexadecimal Conversion    What is the binary value of 0xF9?  </vt:lpstr>
      <vt:lpstr>PowerPoint Sunusu</vt:lpstr>
      <vt:lpstr>PowerPoint Sunusu</vt:lpstr>
      <vt:lpstr>PowerPoint Sunusu</vt:lpstr>
      <vt:lpstr>PowerPoint Sunusu</vt:lpstr>
      <vt:lpstr>Ethernet at the Data Link Layer</vt:lpstr>
      <vt:lpstr>PowerPoint Sunusu</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Ethernet Specifications</dc:title>
  <dc:creator>sinan</dc:creator>
  <cp:lastModifiedBy>sinan</cp:lastModifiedBy>
  <cp:revision>17</cp:revision>
  <dcterms:modified xsi:type="dcterms:W3CDTF">2023-02-28T21:47:00Z</dcterms:modified>
</cp:coreProperties>
</file>